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77" r:id="rId2"/>
    <p:sldId id="263" r:id="rId3"/>
    <p:sldId id="267" r:id="rId4"/>
    <p:sldId id="268" r:id="rId5"/>
    <p:sldId id="264" r:id="rId6"/>
    <p:sldId id="256" r:id="rId7"/>
    <p:sldId id="257" r:id="rId8"/>
    <p:sldId id="265" r:id="rId9"/>
    <p:sldId id="271" r:id="rId10"/>
    <p:sldId id="258" r:id="rId11"/>
    <p:sldId id="269" r:id="rId12"/>
    <p:sldId id="270" r:id="rId13"/>
    <p:sldId id="273" r:id="rId14"/>
    <p:sldId id="274" r:id="rId15"/>
    <p:sldId id="275" r:id="rId16"/>
    <p:sldId id="259" r:id="rId17"/>
    <p:sldId id="276" r:id="rId18"/>
    <p:sldId id="260" r:id="rId19"/>
    <p:sldId id="278" r:id="rId20"/>
    <p:sldId id="279" r:id="rId21"/>
    <p:sldId id="280" r:id="rId22"/>
    <p:sldId id="261" r:id="rId23"/>
    <p:sldId id="281"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8" autoAdjust="0"/>
    <p:restoredTop sz="94660"/>
  </p:normalViewPr>
  <p:slideViewPr>
    <p:cSldViewPr snapToGrid="0">
      <p:cViewPr varScale="1">
        <p:scale>
          <a:sx n="98" d="100"/>
          <a:sy n="98" d="100"/>
        </p:scale>
        <p:origin x="110"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4/20/2023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sz="5000" dirty="0"/>
              <a:t>Mental Health &amp; Wellbeing</a:t>
            </a:r>
            <a:endParaRPr lang="en-GB" sz="5000" dirty="0"/>
          </a:p>
        </p:txBody>
      </p:sp>
      <p:sp>
        <p:nvSpPr>
          <p:cNvPr id="3" name="Subtitle 2"/>
          <p:cNvSpPr>
            <a:spLocks noGrp="1"/>
          </p:cNvSpPr>
          <p:nvPr>
            <p:ph type="subTitle" idx="1"/>
          </p:nvPr>
        </p:nvSpPr>
        <p:spPr/>
        <p:txBody>
          <a:bodyPr/>
          <a:lstStyle/>
          <a:p>
            <a:r>
              <a:rPr lang="en-US" dirty="0" err="1"/>
              <a:t>Turvey</a:t>
            </a:r>
            <a:r>
              <a:rPr lang="en-US" dirty="0"/>
              <a:t> Primary School</a:t>
            </a:r>
            <a:endParaRPr lang="en-GB" dirty="0"/>
          </a:p>
        </p:txBody>
      </p:sp>
    </p:spTree>
    <p:extLst>
      <p:ext uri="{BB962C8B-B14F-4D97-AF65-F5344CB8AC3E}">
        <p14:creationId xmlns:p14="http://schemas.microsoft.com/office/powerpoint/2010/main" val="69278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497999" y="2624002"/>
            <a:ext cx="7143750" cy="4762500"/>
          </a:xfrm>
          <a:prstGeom prst="rect">
            <a:avLst/>
          </a:prstGeom>
        </p:spPr>
      </p:pic>
      <p:sp>
        <p:nvSpPr>
          <p:cNvPr id="2" name="Title 1"/>
          <p:cNvSpPr>
            <a:spLocks noGrp="1"/>
          </p:cNvSpPr>
          <p:nvPr>
            <p:ph type="ctrTitle"/>
          </p:nvPr>
        </p:nvSpPr>
        <p:spPr>
          <a:xfrm>
            <a:off x="2208213" y="2857500"/>
            <a:ext cx="8915399" cy="2262781"/>
          </a:xfrm>
        </p:spPr>
        <p:txBody>
          <a:bodyPr>
            <a:noAutofit/>
          </a:bodyPr>
          <a:lstStyle/>
          <a:p>
            <a:pPr algn="ctr"/>
            <a:r>
              <a:rPr lang="en-US" sz="3200" dirty="0"/>
              <a:t>Mental health affects how we think, feel &amp; behave. </a:t>
            </a:r>
            <a:br>
              <a:rPr lang="en-US" sz="3200" dirty="0"/>
            </a:br>
            <a:br>
              <a:rPr lang="en-US" sz="3200" dirty="0"/>
            </a:br>
            <a:r>
              <a:rPr lang="en-US" sz="3200" dirty="0"/>
              <a:t>It affects how we feel about ourselves and other people and it affects our day-to-day lives.</a:t>
            </a:r>
            <a:br>
              <a:rPr lang="en-US" sz="3200" dirty="0"/>
            </a:br>
            <a:br>
              <a:rPr lang="en-US" sz="3200" dirty="0"/>
            </a:br>
            <a:endParaRPr lang="en-GB" sz="3200" dirty="0"/>
          </a:p>
        </p:txBody>
      </p:sp>
    </p:spTree>
    <p:extLst>
      <p:ext uri="{BB962C8B-B14F-4D97-AF65-F5344CB8AC3E}">
        <p14:creationId xmlns:p14="http://schemas.microsoft.com/office/powerpoint/2010/main" val="1657840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071406" y="3677719"/>
            <a:ext cx="7152458" cy="2649058"/>
          </a:xfrm>
          <a:prstGeom prst="rect">
            <a:avLst/>
          </a:prstGeom>
        </p:spPr>
      </p:pic>
      <p:sp>
        <p:nvSpPr>
          <p:cNvPr id="2" name="Title 1"/>
          <p:cNvSpPr>
            <a:spLocks noGrp="1"/>
          </p:cNvSpPr>
          <p:nvPr>
            <p:ph type="title"/>
          </p:nvPr>
        </p:nvSpPr>
        <p:spPr/>
        <p:txBody>
          <a:bodyPr/>
          <a:lstStyle/>
          <a:p>
            <a:r>
              <a:rPr lang="en-US" dirty="0"/>
              <a:t>Good Mental Health</a:t>
            </a:r>
            <a:endParaRPr lang="en-GB" dirty="0"/>
          </a:p>
        </p:txBody>
      </p:sp>
      <p:sp>
        <p:nvSpPr>
          <p:cNvPr id="4" name="Rectangle 3"/>
          <p:cNvSpPr/>
          <p:nvPr/>
        </p:nvSpPr>
        <p:spPr>
          <a:xfrm>
            <a:off x="2891244" y="1264555"/>
            <a:ext cx="8203475" cy="2492990"/>
          </a:xfrm>
          <a:prstGeom prst="rect">
            <a:avLst/>
          </a:prstGeom>
        </p:spPr>
        <p:txBody>
          <a:bodyPr wrap="square">
            <a:spAutoFit/>
          </a:bodyPr>
          <a:lstStyle/>
          <a:p>
            <a:br>
              <a:rPr lang="en-US" u="sng" dirty="0">
                <a:solidFill>
                  <a:prstClr val="black">
                    <a:lumMod val="85000"/>
                    <a:lumOff val="15000"/>
                  </a:prstClr>
                </a:solidFill>
                <a:ea typeface="+mj-ea"/>
                <a:cs typeface="+mj-cs"/>
              </a:rPr>
            </a:br>
            <a:r>
              <a:rPr lang="en-US" sz="2400" dirty="0">
                <a:solidFill>
                  <a:prstClr val="black">
                    <a:lumMod val="85000"/>
                    <a:lumOff val="15000"/>
                  </a:prstClr>
                </a:solidFill>
                <a:ea typeface="+mj-ea"/>
                <a:cs typeface="+mj-cs"/>
              </a:rPr>
              <a:t>You are able to cope with the ups and downs of life. </a:t>
            </a:r>
          </a:p>
          <a:p>
            <a:endParaRPr lang="en-US" sz="2400" dirty="0">
              <a:solidFill>
                <a:prstClr val="black">
                  <a:lumMod val="85000"/>
                  <a:lumOff val="15000"/>
                </a:prstClr>
              </a:solidFill>
              <a:ea typeface="+mj-ea"/>
              <a:cs typeface="+mj-cs"/>
            </a:endParaRPr>
          </a:p>
          <a:p>
            <a:r>
              <a:rPr lang="en-US" sz="2400" dirty="0">
                <a:solidFill>
                  <a:prstClr val="black">
                    <a:lumMod val="85000"/>
                    <a:lumOff val="15000"/>
                  </a:prstClr>
                </a:solidFill>
                <a:ea typeface="+mj-ea"/>
                <a:cs typeface="+mj-cs"/>
              </a:rPr>
              <a:t>You will enjoy spending time with friends and family and have hobbies and interests you like.</a:t>
            </a:r>
            <a:br>
              <a:rPr lang="en-US" dirty="0">
                <a:solidFill>
                  <a:prstClr val="black">
                    <a:lumMod val="85000"/>
                    <a:lumOff val="15000"/>
                  </a:prstClr>
                </a:solidFill>
                <a:ea typeface="+mj-ea"/>
                <a:cs typeface="+mj-cs"/>
              </a:rPr>
            </a:br>
            <a:br>
              <a:rPr lang="en-US" sz="2400" dirty="0">
                <a:solidFill>
                  <a:prstClr val="black">
                    <a:lumMod val="85000"/>
                    <a:lumOff val="15000"/>
                  </a:prstClr>
                </a:solidFill>
                <a:ea typeface="+mj-ea"/>
                <a:cs typeface="+mj-cs"/>
              </a:rPr>
            </a:br>
            <a:endParaRPr lang="en-GB" dirty="0"/>
          </a:p>
        </p:txBody>
      </p:sp>
    </p:spTree>
    <p:extLst>
      <p:ext uri="{BB962C8B-B14F-4D97-AF65-F5344CB8AC3E}">
        <p14:creationId xmlns:p14="http://schemas.microsoft.com/office/powerpoint/2010/main" val="539670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954236" y="3574888"/>
            <a:ext cx="5720987" cy="3816625"/>
          </a:xfrm>
          <a:prstGeom prst="rect">
            <a:avLst/>
          </a:prstGeom>
        </p:spPr>
      </p:pic>
      <p:sp>
        <p:nvSpPr>
          <p:cNvPr id="2" name="Title 1"/>
          <p:cNvSpPr>
            <a:spLocks noGrp="1"/>
          </p:cNvSpPr>
          <p:nvPr>
            <p:ph type="title"/>
          </p:nvPr>
        </p:nvSpPr>
        <p:spPr/>
        <p:txBody>
          <a:bodyPr/>
          <a:lstStyle/>
          <a:p>
            <a:r>
              <a:rPr lang="en-US" dirty="0"/>
              <a:t>Poor Mental Health</a:t>
            </a:r>
            <a:endParaRPr lang="en-GB" dirty="0"/>
          </a:p>
        </p:txBody>
      </p:sp>
      <p:sp>
        <p:nvSpPr>
          <p:cNvPr id="4" name="Rectangle 3"/>
          <p:cNvSpPr/>
          <p:nvPr/>
        </p:nvSpPr>
        <p:spPr>
          <a:xfrm>
            <a:off x="2447110" y="1004951"/>
            <a:ext cx="9161416" cy="3508653"/>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br>
              <a:rPr kumimoji="0" lang="en-US" sz="1800" b="0" i="0" u="sng"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br>
            <a:br>
              <a:rPr kumimoji="0" lang="en-US" sz="18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br>
            <a:r>
              <a:rPr kumimoji="0" lang="en-US" sz="24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t>You might find that the things you used to enjoy doing</a:t>
            </a:r>
            <a:r>
              <a:rPr kumimoji="0" lang="en-US" sz="2400" b="0" i="0" u="none" strike="noStrike" kern="1200" cap="none" spc="0" normalizeH="0" noProof="0" dirty="0">
                <a:ln>
                  <a:noFill/>
                </a:ln>
                <a:solidFill>
                  <a:prstClr val="black">
                    <a:lumMod val="85000"/>
                    <a:lumOff val="15000"/>
                  </a:prstClr>
                </a:solidFill>
                <a:effectLst/>
                <a:uLnTx/>
                <a:uFillTx/>
                <a:latin typeface="Century Gothic" panose="020B0502020202020204"/>
                <a:ea typeface="+mn-ea"/>
                <a:cs typeface="+mn-cs"/>
              </a:rPr>
              <a:t> </a:t>
            </a:r>
            <a:r>
              <a:rPr kumimoji="0" lang="en-US" sz="24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t>aren’t fun anymore.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2400" dirty="0">
              <a:solidFill>
                <a:prstClr val="black">
                  <a:lumMod val="85000"/>
                  <a:lumOff val="15000"/>
                </a:prstClr>
              </a:solidFill>
              <a:latin typeface="Century Gothic" panose="020B0502020202020204"/>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t>It can affect your mood, your sleep, how you get along with other people and generally make it more difficult to get on with life. </a:t>
            </a:r>
            <a:br>
              <a:rPr kumimoji="0" lang="en-US" sz="18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br>
            <a:br>
              <a:rPr kumimoji="0" lang="en-US" sz="2400" b="0" i="0" u="none" strike="noStrike" kern="1200" cap="none" spc="0" normalizeH="0" baseline="0" noProof="0" dirty="0">
                <a:ln>
                  <a:noFill/>
                </a:ln>
                <a:solidFill>
                  <a:prstClr val="black">
                    <a:lumMod val="85000"/>
                    <a:lumOff val="15000"/>
                  </a:prstClr>
                </a:solidFill>
                <a:effectLst/>
                <a:uLnTx/>
                <a:uFillTx/>
                <a:latin typeface="Century Gothic" panose="020B0502020202020204"/>
                <a:ea typeface="+mn-ea"/>
                <a:cs typeface="+mn-cs"/>
              </a:rPr>
            </a:br>
            <a:endParaRPr kumimoji="0" lang="en-GB" sz="1800" b="0" i="0" u="none" strike="noStrike" kern="1200" cap="none" spc="0" normalizeH="0" baseline="0" noProof="0" dirty="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43741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Rising concern for children</a:t>
            </a:r>
            <a:endParaRPr lang="en-GB" dirty="0"/>
          </a:p>
        </p:txBody>
      </p:sp>
      <p:sp>
        <p:nvSpPr>
          <p:cNvPr id="3" name="Content Placeholder 2"/>
          <p:cNvSpPr>
            <a:spLocks noGrp="1"/>
          </p:cNvSpPr>
          <p:nvPr>
            <p:ph idx="1"/>
          </p:nvPr>
        </p:nvSpPr>
        <p:spPr/>
        <p:txBody>
          <a:bodyPr>
            <a:normAutofit/>
          </a:bodyPr>
          <a:lstStyle/>
          <a:p>
            <a:r>
              <a:rPr lang="en-US" sz="1700" dirty="0">
                <a:latin typeface="+mj-lt"/>
              </a:rPr>
              <a:t>Among children of primary school age (5 to 10 year olds), 14.4% had a diagnosable mental disorder in 2020, an increase from 9.4% in 2017. (NHS Digital)</a:t>
            </a:r>
          </a:p>
          <a:p>
            <a:r>
              <a:rPr lang="en-US" sz="1700" dirty="0">
                <a:solidFill>
                  <a:srgbClr val="172449"/>
                </a:solidFill>
                <a:latin typeface="+mj-lt"/>
              </a:rPr>
              <a:t>The pandemic saw an upheaval of access to in-person education and there was a seismic increase to the development of mental health disorders in the population at this time. </a:t>
            </a:r>
          </a:p>
          <a:p>
            <a:r>
              <a:rPr lang="en-US" sz="1700" dirty="0">
                <a:latin typeface="+mj-lt"/>
              </a:rPr>
              <a:t>A Government report found that school-aged children active in play dropped from 53.2% to 31.4% at this time. Such sharp declines in physical play were reported to have directly increased children’s levels of anxiety and childhood obesity. Notably, many early years children are reported to need constant reassurance to try new things, engage in play and interact with other children.</a:t>
            </a:r>
          </a:p>
          <a:p>
            <a:endParaRPr lang="en-US" dirty="0"/>
          </a:p>
          <a:p>
            <a:endParaRPr lang="en-US" dirty="0"/>
          </a:p>
          <a:p>
            <a:endParaRPr lang="en-US" dirty="0"/>
          </a:p>
          <a:p>
            <a:endParaRPr lang="en-GB" dirty="0"/>
          </a:p>
        </p:txBody>
      </p:sp>
    </p:spTree>
    <p:extLst>
      <p:ext uri="{BB962C8B-B14F-4D97-AF65-F5344CB8AC3E}">
        <p14:creationId xmlns:p14="http://schemas.microsoft.com/office/powerpoint/2010/main" val="17464175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374224" y="3413216"/>
            <a:ext cx="4817776" cy="3444784"/>
          </a:xfrm>
          <a:prstGeom prst="rect">
            <a:avLst/>
          </a:prstGeom>
        </p:spPr>
      </p:pic>
      <p:sp>
        <p:nvSpPr>
          <p:cNvPr id="2" name="Title 1"/>
          <p:cNvSpPr>
            <a:spLocks noGrp="1"/>
          </p:cNvSpPr>
          <p:nvPr>
            <p:ph type="ctrTitle"/>
          </p:nvPr>
        </p:nvSpPr>
        <p:spPr>
          <a:xfrm>
            <a:off x="2423750" y="1042851"/>
            <a:ext cx="8915399" cy="2262781"/>
          </a:xfrm>
        </p:spPr>
        <p:txBody>
          <a:bodyPr>
            <a:noAutofit/>
          </a:bodyPr>
          <a:lstStyle/>
          <a:p>
            <a:r>
              <a:rPr lang="en-US" sz="2400" dirty="0"/>
              <a:t>Good mental health and wellbeing is fundamental to our ability to think, interact positively with others, enjoy life and cope with worries and stress.  </a:t>
            </a:r>
            <a:br>
              <a:rPr lang="en-US" sz="2400" dirty="0"/>
            </a:br>
            <a:br>
              <a:rPr lang="en-US" sz="2400" dirty="0"/>
            </a:br>
            <a:r>
              <a:rPr lang="en-US" sz="2400" dirty="0"/>
              <a:t>At </a:t>
            </a:r>
            <a:r>
              <a:rPr lang="en-US" sz="2400" dirty="0" err="1"/>
              <a:t>Turvey</a:t>
            </a:r>
            <a:r>
              <a:rPr lang="en-US" sz="2400" dirty="0"/>
              <a:t> Primary School, the mental health and wellbeing of our whole community is a priority. </a:t>
            </a:r>
            <a:br>
              <a:rPr lang="en-US" sz="2400" dirty="0"/>
            </a:br>
            <a:br>
              <a:rPr lang="en-US" sz="2400" dirty="0"/>
            </a:br>
            <a:endParaRPr lang="en-GB" sz="2400" dirty="0"/>
          </a:p>
        </p:txBody>
      </p:sp>
      <p:sp>
        <p:nvSpPr>
          <p:cNvPr id="5" name="Rectangle 4"/>
          <p:cNvSpPr/>
          <p:nvPr/>
        </p:nvSpPr>
        <p:spPr>
          <a:xfrm>
            <a:off x="2423750" y="3413216"/>
            <a:ext cx="4484915" cy="2554545"/>
          </a:xfrm>
          <a:prstGeom prst="rect">
            <a:avLst/>
          </a:prstGeom>
        </p:spPr>
        <p:txBody>
          <a:bodyPr wrap="square">
            <a:spAutoFit/>
          </a:bodyPr>
          <a:lstStyle/>
          <a:p>
            <a:r>
              <a:rPr lang="en-US" sz="2000" dirty="0"/>
              <a:t>We understand that children learn best when they feel safe, happy and healthy. We actively promote physical and mental health and equip our pupils with the skills and knowledge to help them lead healthy lives, now and in the future.</a:t>
            </a:r>
            <a:endParaRPr lang="en-GB" sz="2000" dirty="0"/>
          </a:p>
        </p:txBody>
      </p:sp>
    </p:spTree>
    <p:extLst>
      <p:ext uri="{BB962C8B-B14F-4D97-AF65-F5344CB8AC3E}">
        <p14:creationId xmlns:p14="http://schemas.microsoft.com/office/powerpoint/2010/main" val="19143428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Universal Provision</a:t>
            </a:r>
            <a:endParaRPr lang="en-GB" dirty="0"/>
          </a:p>
        </p:txBody>
      </p:sp>
      <p:sp>
        <p:nvSpPr>
          <p:cNvPr id="3" name="Content Placeholder 2"/>
          <p:cNvSpPr>
            <a:spLocks noGrp="1"/>
          </p:cNvSpPr>
          <p:nvPr>
            <p:ph idx="1"/>
          </p:nvPr>
        </p:nvSpPr>
        <p:spPr>
          <a:xfrm>
            <a:off x="2253932" y="2095500"/>
            <a:ext cx="8915400" cy="3777622"/>
          </a:xfrm>
        </p:spPr>
        <p:txBody>
          <a:bodyPr>
            <a:normAutofit/>
          </a:bodyPr>
          <a:lstStyle/>
          <a:p>
            <a:r>
              <a:rPr lang="en-US" sz="2400" dirty="0"/>
              <a:t>All children are taught the skills and knowledge they need to lead healthy and safe lives. This is interwoven through our PSHCE, Science, PE and Computing curriculum, but is a feature of many other areas of the curriculum as well.</a:t>
            </a:r>
          </a:p>
          <a:p>
            <a:endParaRPr lang="en-GB" sz="2400" dirty="0"/>
          </a:p>
        </p:txBody>
      </p:sp>
      <p:pic>
        <p:nvPicPr>
          <p:cNvPr id="4" name="Picture 3"/>
          <p:cNvPicPr>
            <a:picLocks noChangeAspect="1"/>
          </p:cNvPicPr>
          <p:nvPr/>
        </p:nvPicPr>
        <p:blipFill>
          <a:blip r:embed="rId2"/>
          <a:stretch>
            <a:fillRect/>
          </a:stretch>
        </p:blipFill>
        <p:spPr>
          <a:xfrm rot="20598259">
            <a:off x="7069394" y="4099560"/>
            <a:ext cx="3312856" cy="228219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40886521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and Emotional Skills</a:t>
            </a:r>
            <a:endParaRPr lang="en-GB" dirty="0"/>
          </a:p>
        </p:txBody>
      </p:sp>
      <p:pic>
        <p:nvPicPr>
          <p:cNvPr id="5" name="Content Placeholder 4"/>
          <p:cNvPicPr>
            <a:picLocks noGrp="1" noChangeAspect="1"/>
          </p:cNvPicPr>
          <p:nvPr>
            <p:ph idx="1"/>
          </p:nvPr>
        </p:nvPicPr>
        <p:blipFill>
          <a:blip r:embed="rId2"/>
          <a:stretch>
            <a:fillRect/>
          </a:stretch>
        </p:blipFill>
        <p:spPr>
          <a:xfrm>
            <a:off x="4262300" y="3003097"/>
            <a:ext cx="5448300" cy="3724275"/>
          </a:xfrm>
          <a:prstGeom prst="rect">
            <a:avLst/>
          </a:prstGeom>
        </p:spPr>
      </p:pic>
      <p:sp>
        <p:nvSpPr>
          <p:cNvPr id="4" name="Rectangle 3"/>
          <p:cNvSpPr/>
          <p:nvPr/>
        </p:nvSpPr>
        <p:spPr>
          <a:xfrm>
            <a:off x="2712719" y="1655356"/>
            <a:ext cx="8547463" cy="1015663"/>
          </a:xfrm>
          <a:prstGeom prst="rect">
            <a:avLst/>
          </a:prstGeom>
        </p:spPr>
        <p:txBody>
          <a:bodyPr wrap="square">
            <a:spAutoFit/>
          </a:bodyPr>
          <a:lstStyle/>
          <a:p>
            <a:r>
              <a:rPr lang="en-US" sz="2000" dirty="0"/>
              <a:t>These skills can improve academic attainment and enhance pupils’ motivation, as well as promote wellbeing and help prevent mental health difficulties from developing.</a:t>
            </a:r>
            <a:endParaRPr lang="en-GB" sz="2000" dirty="0"/>
          </a:p>
        </p:txBody>
      </p:sp>
    </p:spTree>
    <p:extLst>
      <p:ext uri="{BB962C8B-B14F-4D97-AF65-F5344CB8AC3E}">
        <p14:creationId xmlns:p14="http://schemas.microsoft.com/office/powerpoint/2010/main" val="3444924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89212" y="1226820"/>
            <a:ext cx="8915400" cy="5143500"/>
          </a:xfrm>
        </p:spPr>
        <p:txBody>
          <a:bodyPr>
            <a:normAutofit fontScale="55000" lnSpcReduction="20000"/>
          </a:bodyPr>
          <a:lstStyle/>
          <a:p>
            <a:r>
              <a:rPr lang="en-US" sz="3800" dirty="0"/>
              <a:t>identify and manage their feelings and their </a:t>
            </a:r>
            <a:r>
              <a:rPr lang="en-US" sz="3800" dirty="0" err="1"/>
              <a:t>behaviour</a:t>
            </a:r>
            <a:r>
              <a:rPr lang="en-US" sz="3800" dirty="0"/>
              <a:t>, and reach out for help where necessary</a:t>
            </a:r>
          </a:p>
          <a:p>
            <a:r>
              <a:rPr lang="en-US" sz="3800" dirty="0"/>
              <a:t>build and manage healthy relationships</a:t>
            </a:r>
          </a:p>
          <a:p>
            <a:r>
              <a:rPr lang="en-US" sz="3800" dirty="0"/>
              <a:t>have self-control</a:t>
            </a:r>
          </a:p>
          <a:p>
            <a:r>
              <a:rPr lang="en-US" sz="3800" dirty="0"/>
              <a:t>resolve conflict</a:t>
            </a:r>
          </a:p>
          <a:p>
            <a:r>
              <a:rPr lang="en-US" sz="3800" dirty="0"/>
              <a:t>be self-aware</a:t>
            </a:r>
          </a:p>
          <a:p>
            <a:r>
              <a:rPr lang="en-US" sz="3800" dirty="0"/>
              <a:t>handle and overcome difficulties</a:t>
            </a:r>
          </a:p>
          <a:p>
            <a:r>
              <a:rPr lang="en-US" sz="3800" dirty="0"/>
              <a:t>make good decisions</a:t>
            </a:r>
          </a:p>
          <a:p>
            <a:r>
              <a:rPr lang="en-US" sz="3800" dirty="0"/>
              <a:t>build resilience, self-esteem and confidence</a:t>
            </a:r>
          </a:p>
          <a:p>
            <a:r>
              <a:rPr lang="en-US" sz="3800" dirty="0"/>
              <a:t>think positively about themselves and how they perceive the world around them</a:t>
            </a:r>
          </a:p>
          <a:p>
            <a:r>
              <a:rPr lang="en-US" sz="3800" dirty="0" err="1"/>
              <a:t>recognise</a:t>
            </a:r>
            <a:r>
              <a:rPr lang="en-US" sz="3800" dirty="0"/>
              <a:t> and prevent poor mental health</a:t>
            </a:r>
          </a:p>
          <a:p>
            <a:r>
              <a:rPr lang="en-US" sz="3800" dirty="0"/>
              <a:t>grow into well-rounded and healthy adults.</a:t>
            </a:r>
          </a:p>
          <a:p>
            <a:endParaRPr lang="en-US" dirty="0"/>
          </a:p>
          <a:p>
            <a:endParaRPr lang="en-GB" dirty="0"/>
          </a:p>
        </p:txBody>
      </p:sp>
    </p:spTree>
    <p:extLst>
      <p:ext uri="{BB962C8B-B14F-4D97-AF65-F5344CB8AC3E}">
        <p14:creationId xmlns:p14="http://schemas.microsoft.com/office/powerpoint/2010/main" val="23808898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Enrichment of our curriculum</a:t>
            </a:r>
            <a:endParaRPr lang="en-GB" dirty="0"/>
          </a:p>
        </p:txBody>
      </p:sp>
      <p:sp>
        <p:nvSpPr>
          <p:cNvPr id="3" name="Content Placeholder 2"/>
          <p:cNvSpPr>
            <a:spLocks noGrp="1"/>
          </p:cNvSpPr>
          <p:nvPr>
            <p:ph idx="1"/>
          </p:nvPr>
        </p:nvSpPr>
        <p:spPr/>
        <p:txBody>
          <a:bodyPr/>
          <a:lstStyle/>
          <a:p>
            <a:r>
              <a:rPr lang="en-US" dirty="0"/>
              <a:t>100 things to do before I leave </a:t>
            </a:r>
            <a:r>
              <a:rPr lang="en-US" dirty="0" err="1"/>
              <a:t>Turvey</a:t>
            </a:r>
            <a:r>
              <a:rPr lang="en-US" dirty="0"/>
              <a:t> Primary</a:t>
            </a:r>
          </a:p>
          <a:p>
            <a:r>
              <a:rPr lang="en-US" dirty="0"/>
              <a:t>Healthy Living Week (June)</a:t>
            </a:r>
          </a:p>
          <a:p>
            <a:r>
              <a:rPr lang="en-US" dirty="0"/>
              <a:t>Mental Health Week (Feb)</a:t>
            </a:r>
          </a:p>
          <a:p>
            <a:r>
              <a:rPr lang="en-US" dirty="0"/>
              <a:t>Creative Arts Week (March)</a:t>
            </a:r>
          </a:p>
          <a:p>
            <a:r>
              <a:rPr lang="en-US" dirty="0"/>
              <a:t>Golden Time (weekly)</a:t>
            </a:r>
          </a:p>
          <a:p>
            <a:r>
              <a:rPr lang="en-US" dirty="0"/>
              <a:t>Growth Mindset</a:t>
            </a:r>
          </a:p>
          <a:p>
            <a:r>
              <a:rPr lang="en-US" dirty="0"/>
              <a:t>Special Person</a:t>
            </a:r>
          </a:p>
          <a:p>
            <a:r>
              <a:rPr lang="en-US" dirty="0"/>
              <a:t>Star chart rewards system</a:t>
            </a:r>
          </a:p>
          <a:p>
            <a:r>
              <a:rPr lang="en-US" dirty="0"/>
              <a:t>Star of the week</a:t>
            </a:r>
          </a:p>
          <a:p>
            <a:endParaRPr lang="en-US" dirty="0"/>
          </a:p>
        </p:txBody>
      </p:sp>
      <p:pic>
        <p:nvPicPr>
          <p:cNvPr id="4" name="Picture 3"/>
          <p:cNvPicPr>
            <a:picLocks noChangeAspect="1"/>
          </p:cNvPicPr>
          <p:nvPr/>
        </p:nvPicPr>
        <p:blipFill>
          <a:blip r:embed="rId2"/>
          <a:stretch>
            <a:fillRect/>
          </a:stretch>
        </p:blipFill>
        <p:spPr>
          <a:xfrm rot="510261">
            <a:off x="6052502" y="4801285"/>
            <a:ext cx="2327910" cy="1745933"/>
          </a:xfrm>
          <a:prstGeom prst="rect">
            <a:avLst/>
          </a:prstGeom>
        </p:spPr>
      </p:pic>
      <p:pic>
        <p:nvPicPr>
          <p:cNvPr id="5" name="Picture 4"/>
          <p:cNvPicPr>
            <a:picLocks noChangeAspect="1"/>
          </p:cNvPicPr>
          <p:nvPr/>
        </p:nvPicPr>
        <p:blipFill>
          <a:blip r:embed="rId3"/>
          <a:stretch>
            <a:fillRect/>
          </a:stretch>
        </p:blipFill>
        <p:spPr>
          <a:xfrm rot="348492" flipH="1">
            <a:off x="9918246" y="1083128"/>
            <a:ext cx="1575707" cy="2100943"/>
          </a:xfrm>
          <a:prstGeom prst="rect">
            <a:avLst/>
          </a:prstGeom>
        </p:spPr>
      </p:pic>
      <p:pic>
        <p:nvPicPr>
          <p:cNvPr id="6" name="Picture 5"/>
          <p:cNvPicPr>
            <a:picLocks noChangeAspect="1"/>
          </p:cNvPicPr>
          <p:nvPr/>
        </p:nvPicPr>
        <p:blipFill>
          <a:blip r:embed="rId4"/>
          <a:stretch>
            <a:fillRect/>
          </a:stretch>
        </p:blipFill>
        <p:spPr>
          <a:xfrm rot="21004948">
            <a:off x="9258828" y="4264610"/>
            <a:ext cx="2153329" cy="2153329"/>
          </a:xfrm>
          <a:prstGeom prst="rect">
            <a:avLst/>
          </a:prstGeom>
        </p:spPr>
      </p:pic>
      <p:pic>
        <p:nvPicPr>
          <p:cNvPr id="7" name="Picture 6"/>
          <p:cNvPicPr>
            <a:picLocks noChangeAspect="1"/>
          </p:cNvPicPr>
          <p:nvPr/>
        </p:nvPicPr>
        <p:blipFill>
          <a:blip r:embed="rId5"/>
          <a:stretch>
            <a:fillRect/>
          </a:stretch>
        </p:blipFill>
        <p:spPr>
          <a:xfrm rot="20640641">
            <a:off x="7155946" y="2494690"/>
            <a:ext cx="1942329" cy="1942329"/>
          </a:xfrm>
          <a:prstGeom prst="rect">
            <a:avLst/>
          </a:prstGeom>
        </p:spPr>
      </p:pic>
      <p:pic>
        <p:nvPicPr>
          <p:cNvPr id="8" name="Picture 7"/>
          <p:cNvPicPr>
            <a:picLocks noChangeAspect="1"/>
          </p:cNvPicPr>
          <p:nvPr/>
        </p:nvPicPr>
        <p:blipFill>
          <a:blip r:embed="rId6"/>
          <a:stretch>
            <a:fillRect/>
          </a:stretch>
        </p:blipFill>
        <p:spPr>
          <a:xfrm rot="20680016">
            <a:off x="444259" y="1509098"/>
            <a:ext cx="1924730" cy="1924730"/>
          </a:xfrm>
          <a:prstGeom prst="rect">
            <a:avLst/>
          </a:prstGeom>
        </p:spPr>
      </p:pic>
    </p:spTree>
    <p:extLst>
      <p:ext uri="{BB962C8B-B14F-4D97-AF65-F5344CB8AC3E}">
        <p14:creationId xmlns:p14="http://schemas.microsoft.com/office/powerpoint/2010/main" val="18791603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Character Education</a:t>
            </a:r>
            <a:endParaRPr lang="en-GB" dirty="0"/>
          </a:p>
        </p:txBody>
      </p:sp>
      <p:sp>
        <p:nvSpPr>
          <p:cNvPr id="3" name="Content Placeholder 2"/>
          <p:cNvSpPr>
            <a:spLocks noGrp="1"/>
          </p:cNvSpPr>
          <p:nvPr>
            <p:ph idx="1"/>
          </p:nvPr>
        </p:nvSpPr>
        <p:spPr/>
        <p:txBody>
          <a:bodyPr>
            <a:normAutofit/>
          </a:bodyPr>
          <a:lstStyle/>
          <a:p>
            <a:pPr marL="0" indent="0">
              <a:buNone/>
            </a:pPr>
            <a:r>
              <a:rPr lang="en-US" sz="2400" dirty="0">
                <a:solidFill>
                  <a:srgbClr val="202124"/>
                </a:solidFill>
                <a:latin typeface="+mj-lt"/>
              </a:rPr>
              <a:t>Character Education is the wider personal development of a child beyond the academic education they receive in school. It aims to instill in pupils a number of key characteristics and values.</a:t>
            </a:r>
          </a:p>
        </p:txBody>
      </p:sp>
      <p:pic>
        <p:nvPicPr>
          <p:cNvPr id="4" name="Picture 3"/>
          <p:cNvPicPr>
            <a:picLocks noChangeAspect="1"/>
          </p:cNvPicPr>
          <p:nvPr/>
        </p:nvPicPr>
        <p:blipFill>
          <a:blip r:embed="rId2"/>
          <a:stretch>
            <a:fillRect/>
          </a:stretch>
        </p:blipFill>
        <p:spPr>
          <a:xfrm>
            <a:off x="3332116" y="4244087"/>
            <a:ext cx="7002780" cy="1965403"/>
          </a:xfrm>
          <a:prstGeom prst="rect">
            <a:avLst/>
          </a:prstGeom>
        </p:spPr>
      </p:pic>
    </p:spTree>
    <p:extLst>
      <p:ext uri="{BB962C8B-B14F-4D97-AF65-F5344CB8AC3E}">
        <p14:creationId xmlns:p14="http://schemas.microsoft.com/office/powerpoint/2010/main" val="684542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Our 6 character virtues</a:t>
            </a:r>
            <a:endParaRPr lang="en-GB" dirty="0"/>
          </a:p>
        </p:txBody>
      </p:sp>
      <p:sp>
        <p:nvSpPr>
          <p:cNvPr id="3" name="Content Placeholder 2"/>
          <p:cNvSpPr>
            <a:spLocks noGrp="1"/>
          </p:cNvSpPr>
          <p:nvPr>
            <p:ph idx="1"/>
          </p:nvPr>
        </p:nvSpPr>
        <p:spPr/>
        <p:txBody>
          <a:bodyPr/>
          <a:lstStyle/>
          <a:p>
            <a:r>
              <a:rPr lang="en-US" sz="2400" dirty="0"/>
              <a:t>Ambition</a:t>
            </a:r>
          </a:p>
          <a:p>
            <a:r>
              <a:rPr lang="en-US" sz="2400" dirty="0" err="1"/>
              <a:t>Temperence</a:t>
            </a:r>
            <a:endParaRPr lang="en-US" sz="2400" dirty="0"/>
          </a:p>
          <a:p>
            <a:r>
              <a:rPr lang="en-US" sz="2400" dirty="0"/>
              <a:t>Wisdom</a:t>
            </a:r>
          </a:p>
          <a:p>
            <a:r>
              <a:rPr lang="en-US" sz="2400" dirty="0"/>
              <a:t>Courage</a:t>
            </a:r>
          </a:p>
          <a:p>
            <a:r>
              <a:rPr lang="en-US" sz="2400" dirty="0"/>
              <a:t>Service</a:t>
            </a:r>
          </a:p>
          <a:p>
            <a:r>
              <a:rPr lang="en-US" sz="2400" dirty="0"/>
              <a:t>Integrity</a:t>
            </a:r>
          </a:p>
          <a:p>
            <a:endParaRPr lang="en-US"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9524" r="89744"/>
                    </a14:imgEffect>
                  </a14:imgLayer>
                </a14:imgProps>
              </a:ext>
            </a:extLst>
          </a:blip>
          <a:stretch>
            <a:fillRect/>
          </a:stretch>
        </p:blipFill>
        <p:spPr>
          <a:xfrm>
            <a:off x="7356157" y="3653925"/>
            <a:ext cx="3503431" cy="2374120"/>
          </a:xfrm>
          <a:prstGeom prst="rect">
            <a:avLst/>
          </a:prstGeom>
        </p:spPr>
      </p:pic>
    </p:spTree>
    <p:extLst>
      <p:ext uri="{BB962C8B-B14F-4D97-AF65-F5344CB8AC3E}">
        <p14:creationId xmlns:p14="http://schemas.microsoft.com/office/powerpoint/2010/main" val="20506097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Taught</a:t>
            </a:r>
            <a:endParaRPr lang="en-GB" dirty="0"/>
          </a:p>
        </p:txBody>
      </p:sp>
      <p:sp>
        <p:nvSpPr>
          <p:cNvPr id="3" name="Content Placeholder 2"/>
          <p:cNvSpPr>
            <a:spLocks noGrp="1"/>
          </p:cNvSpPr>
          <p:nvPr>
            <p:ph idx="1"/>
          </p:nvPr>
        </p:nvSpPr>
        <p:spPr>
          <a:xfrm>
            <a:off x="2484709" y="1393640"/>
            <a:ext cx="8915400" cy="3777622"/>
          </a:xfrm>
        </p:spPr>
        <p:txBody>
          <a:bodyPr/>
          <a:lstStyle/>
          <a:p>
            <a:r>
              <a:rPr lang="en-US" sz="2400" dirty="0">
                <a:solidFill>
                  <a:srgbClr val="202124"/>
                </a:solidFill>
                <a:latin typeface="arial" panose="020B0604020202020204" pitchFamily="34" charset="0"/>
              </a:rPr>
              <a:t>Assemblies</a:t>
            </a:r>
          </a:p>
          <a:p>
            <a:r>
              <a:rPr lang="en-US" sz="2400" dirty="0">
                <a:solidFill>
                  <a:srgbClr val="202124"/>
                </a:solidFill>
                <a:latin typeface="arial" panose="020B0604020202020204" pitchFamily="34" charset="0"/>
              </a:rPr>
              <a:t>Visitors</a:t>
            </a:r>
          </a:p>
          <a:p>
            <a:r>
              <a:rPr lang="en-US" sz="2400" dirty="0">
                <a:solidFill>
                  <a:srgbClr val="202124"/>
                </a:solidFill>
                <a:latin typeface="arial" panose="020B0604020202020204" pitchFamily="34" charset="0"/>
              </a:rPr>
              <a:t>PSHCE</a:t>
            </a:r>
          </a:p>
          <a:p>
            <a:r>
              <a:rPr lang="en-US" sz="2400" dirty="0">
                <a:solidFill>
                  <a:srgbClr val="202124"/>
                </a:solidFill>
                <a:latin typeface="arial" panose="020B0604020202020204" pitchFamily="34" charset="0"/>
              </a:rPr>
              <a:t>Circle Time </a:t>
            </a:r>
          </a:p>
          <a:p>
            <a:r>
              <a:rPr lang="en-US" sz="2400" dirty="0">
                <a:solidFill>
                  <a:srgbClr val="202124"/>
                </a:solidFill>
                <a:latin typeface="arial" panose="020B0604020202020204" pitchFamily="34" charset="0"/>
              </a:rPr>
              <a:t>15 minute character lesson</a:t>
            </a:r>
          </a:p>
          <a:p>
            <a:r>
              <a:rPr lang="en-US" sz="2400" dirty="0">
                <a:solidFill>
                  <a:srgbClr val="202124"/>
                </a:solidFill>
                <a:latin typeface="arial" panose="020B0604020202020204" pitchFamily="34" charset="0"/>
              </a:rPr>
              <a:t>Journaling</a:t>
            </a:r>
          </a:p>
          <a:p>
            <a:pPr marL="0" indent="0">
              <a:buNone/>
            </a:pPr>
            <a:r>
              <a:rPr lang="en-US" dirty="0"/>
              <a:t> </a:t>
            </a:r>
            <a:endParaRPr lang="en-GB" dirty="0"/>
          </a:p>
        </p:txBody>
      </p:sp>
      <p:pic>
        <p:nvPicPr>
          <p:cNvPr id="4" name="Picture 3"/>
          <p:cNvPicPr>
            <a:picLocks noChangeAspect="1"/>
          </p:cNvPicPr>
          <p:nvPr/>
        </p:nvPicPr>
        <p:blipFill>
          <a:blip r:embed="rId2"/>
          <a:stretch>
            <a:fillRect/>
          </a:stretch>
        </p:blipFill>
        <p:spPr>
          <a:xfrm>
            <a:off x="425792" y="4537166"/>
            <a:ext cx="2274842" cy="2274842"/>
          </a:xfrm>
          <a:prstGeom prst="rect">
            <a:avLst/>
          </a:prstGeom>
        </p:spPr>
      </p:pic>
      <p:pic>
        <p:nvPicPr>
          <p:cNvPr id="5" name="Picture 4"/>
          <p:cNvPicPr>
            <a:picLocks noChangeAspect="1"/>
          </p:cNvPicPr>
          <p:nvPr/>
        </p:nvPicPr>
        <p:blipFill>
          <a:blip r:embed="rId3"/>
          <a:stretch>
            <a:fillRect/>
          </a:stretch>
        </p:blipFill>
        <p:spPr>
          <a:xfrm>
            <a:off x="6189838" y="4659902"/>
            <a:ext cx="2869474" cy="2152106"/>
          </a:xfrm>
          <a:prstGeom prst="rect">
            <a:avLst/>
          </a:prstGeom>
        </p:spPr>
      </p:pic>
      <p:pic>
        <p:nvPicPr>
          <p:cNvPr id="6" name="Picture 5"/>
          <p:cNvPicPr>
            <a:picLocks noChangeAspect="1"/>
          </p:cNvPicPr>
          <p:nvPr/>
        </p:nvPicPr>
        <p:blipFill>
          <a:blip r:embed="rId4"/>
          <a:stretch>
            <a:fillRect/>
          </a:stretch>
        </p:blipFill>
        <p:spPr>
          <a:xfrm>
            <a:off x="9292488" y="4659902"/>
            <a:ext cx="2869474" cy="2152106"/>
          </a:xfrm>
          <a:prstGeom prst="rect">
            <a:avLst/>
          </a:prstGeom>
        </p:spPr>
      </p:pic>
      <p:pic>
        <p:nvPicPr>
          <p:cNvPr id="7" name="Picture 6"/>
          <p:cNvPicPr>
            <a:picLocks noChangeAspect="1"/>
          </p:cNvPicPr>
          <p:nvPr/>
        </p:nvPicPr>
        <p:blipFill>
          <a:blip r:embed="rId5"/>
          <a:stretch>
            <a:fillRect/>
          </a:stretch>
        </p:blipFill>
        <p:spPr>
          <a:xfrm>
            <a:off x="3087187" y="4659902"/>
            <a:ext cx="2869475" cy="2152106"/>
          </a:xfrm>
          <a:prstGeom prst="rect">
            <a:avLst/>
          </a:prstGeom>
        </p:spPr>
      </p:pic>
    </p:spTree>
    <p:extLst>
      <p:ext uri="{BB962C8B-B14F-4D97-AF65-F5344CB8AC3E}">
        <p14:creationId xmlns:p14="http://schemas.microsoft.com/office/powerpoint/2010/main" val="2223019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Caught</a:t>
            </a:r>
            <a:endParaRPr lang="en-GB" dirty="0"/>
          </a:p>
        </p:txBody>
      </p:sp>
      <p:sp>
        <p:nvSpPr>
          <p:cNvPr id="3" name="Content Placeholder 2"/>
          <p:cNvSpPr>
            <a:spLocks noGrp="1"/>
          </p:cNvSpPr>
          <p:nvPr>
            <p:ph idx="1"/>
          </p:nvPr>
        </p:nvSpPr>
        <p:spPr>
          <a:xfrm>
            <a:off x="2589212" y="1463040"/>
            <a:ext cx="8915400" cy="3777622"/>
          </a:xfrm>
        </p:spPr>
        <p:txBody>
          <a:bodyPr/>
          <a:lstStyle/>
          <a:p>
            <a:r>
              <a:rPr lang="en-US" sz="2400" dirty="0">
                <a:solidFill>
                  <a:srgbClr val="202124"/>
                </a:solidFill>
                <a:latin typeface="+mj-lt"/>
              </a:rPr>
              <a:t>Values leaves</a:t>
            </a:r>
          </a:p>
          <a:p>
            <a:r>
              <a:rPr lang="en-US" sz="2400" dirty="0">
                <a:solidFill>
                  <a:srgbClr val="202124"/>
                </a:solidFill>
                <a:latin typeface="+mj-lt"/>
              </a:rPr>
              <a:t>Reward charts</a:t>
            </a:r>
          </a:p>
          <a:p>
            <a:r>
              <a:rPr lang="en-US" sz="2400" dirty="0">
                <a:solidFill>
                  <a:srgbClr val="202124"/>
                </a:solidFill>
                <a:latin typeface="+mj-lt"/>
              </a:rPr>
              <a:t>Special person certificates</a:t>
            </a:r>
          </a:p>
          <a:p>
            <a:r>
              <a:rPr lang="en-US" sz="2400" dirty="0">
                <a:solidFill>
                  <a:srgbClr val="202124"/>
                </a:solidFill>
                <a:latin typeface="+mj-lt"/>
              </a:rPr>
              <a:t>House points</a:t>
            </a:r>
          </a:p>
          <a:p>
            <a:pPr marL="0" indent="0">
              <a:buNone/>
            </a:pPr>
            <a:endParaRPr lang="en-GB" dirty="0"/>
          </a:p>
        </p:txBody>
      </p:sp>
      <p:pic>
        <p:nvPicPr>
          <p:cNvPr id="4" name="Picture 3"/>
          <p:cNvPicPr>
            <a:picLocks noChangeAspect="1"/>
          </p:cNvPicPr>
          <p:nvPr/>
        </p:nvPicPr>
        <p:blipFill>
          <a:blip r:embed="rId2"/>
          <a:stretch>
            <a:fillRect/>
          </a:stretch>
        </p:blipFill>
        <p:spPr>
          <a:xfrm>
            <a:off x="6679473" y="3276599"/>
            <a:ext cx="4310743" cy="3233057"/>
          </a:xfrm>
          <a:prstGeom prst="rect">
            <a:avLst/>
          </a:prstGeom>
        </p:spPr>
      </p:pic>
      <p:pic>
        <p:nvPicPr>
          <p:cNvPr id="5" name="Picture 4"/>
          <p:cNvPicPr>
            <a:picLocks noChangeAspect="1"/>
          </p:cNvPicPr>
          <p:nvPr/>
        </p:nvPicPr>
        <p:blipFill>
          <a:blip r:embed="rId3"/>
          <a:stretch>
            <a:fillRect/>
          </a:stretch>
        </p:blipFill>
        <p:spPr>
          <a:xfrm rot="20409300">
            <a:off x="1538185" y="3643598"/>
            <a:ext cx="2509610" cy="1986279"/>
          </a:xfrm>
          <a:prstGeom prst="rect">
            <a:avLst/>
          </a:prstGeom>
        </p:spPr>
      </p:pic>
      <p:pic>
        <p:nvPicPr>
          <p:cNvPr id="6" name="Picture 5"/>
          <p:cNvPicPr>
            <a:picLocks noChangeAspect="1"/>
          </p:cNvPicPr>
          <p:nvPr/>
        </p:nvPicPr>
        <p:blipFill>
          <a:blip r:embed="rId4"/>
          <a:stretch>
            <a:fillRect/>
          </a:stretch>
        </p:blipFill>
        <p:spPr>
          <a:xfrm rot="995369">
            <a:off x="3433199" y="4312037"/>
            <a:ext cx="2000250" cy="2276475"/>
          </a:xfrm>
          <a:prstGeom prst="rect">
            <a:avLst/>
          </a:prstGeom>
        </p:spPr>
      </p:pic>
    </p:spTree>
    <p:extLst>
      <p:ext uri="{BB962C8B-B14F-4D97-AF65-F5344CB8AC3E}">
        <p14:creationId xmlns:p14="http://schemas.microsoft.com/office/powerpoint/2010/main" val="20936385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Sought</a:t>
            </a:r>
            <a:endParaRPr lang="en-GB" dirty="0"/>
          </a:p>
        </p:txBody>
      </p:sp>
      <p:sp>
        <p:nvSpPr>
          <p:cNvPr id="3" name="Content Placeholder 2"/>
          <p:cNvSpPr>
            <a:spLocks noGrp="1"/>
          </p:cNvSpPr>
          <p:nvPr>
            <p:ph idx="1"/>
          </p:nvPr>
        </p:nvSpPr>
        <p:spPr>
          <a:xfrm>
            <a:off x="2345372" y="1602238"/>
            <a:ext cx="8915400" cy="3777622"/>
          </a:xfrm>
        </p:spPr>
        <p:txBody>
          <a:bodyPr/>
          <a:lstStyle/>
          <a:p>
            <a:r>
              <a:rPr lang="en-US" sz="2400" dirty="0">
                <a:solidFill>
                  <a:srgbClr val="202124"/>
                </a:solidFill>
                <a:latin typeface="+mj-lt"/>
              </a:rPr>
              <a:t>Leadership opportunities</a:t>
            </a:r>
          </a:p>
          <a:p>
            <a:r>
              <a:rPr lang="en-US" sz="2400" dirty="0">
                <a:solidFill>
                  <a:srgbClr val="202124"/>
                </a:solidFill>
                <a:latin typeface="+mj-lt"/>
              </a:rPr>
              <a:t>School council &amp; eco-council</a:t>
            </a:r>
          </a:p>
          <a:p>
            <a:r>
              <a:rPr lang="en-US" sz="2400" dirty="0">
                <a:solidFill>
                  <a:srgbClr val="202124"/>
                </a:solidFill>
                <a:latin typeface="+mj-lt"/>
              </a:rPr>
              <a:t>House system</a:t>
            </a:r>
          </a:p>
          <a:p>
            <a:r>
              <a:rPr lang="en-US" sz="2400" dirty="0">
                <a:solidFill>
                  <a:srgbClr val="202124"/>
                </a:solidFill>
                <a:latin typeface="+mj-lt"/>
              </a:rPr>
              <a:t>Community links</a:t>
            </a:r>
          </a:p>
          <a:p>
            <a:r>
              <a:rPr lang="en-US" sz="2400" dirty="0">
                <a:solidFill>
                  <a:srgbClr val="202124"/>
                </a:solidFill>
                <a:latin typeface="+mj-lt"/>
              </a:rPr>
              <a:t>Sports teams</a:t>
            </a:r>
          </a:p>
          <a:p>
            <a:r>
              <a:rPr lang="en-US" sz="2400" dirty="0">
                <a:solidFill>
                  <a:srgbClr val="202124"/>
                </a:solidFill>
                <a:latin typeface="+mj-lt"/>
              </a:rPr>
              <a:t>Performances</a:t>
            </a:r>
          </a:p>
          <a:p>
            <a:r>
              <a:rPr lang="en-US" sz="2400" dirty="0">
                <a:solidFill>
                  <a:srgbClr val="202124"/>
                </a:solidFill>
                <a:latin typeface="+mj-lt"/>
              </a:rPr>
              <a:t>Opportunities to represent the school</a:t>
            </a:r>
            <a:endParaRPr lang="en-GB" dirty="0"/>
          </a:p>
        </p:txBody>
      </p:sp>
      <p:pic>
        <p:nvPicPr>
          <p:cNvPr id="4" name="Picture 3"/>
          <p:cNvPicPr>
            <a:picLocks noChangeAspect="1"/>
          </p:cNvPicPr>
          <p:nvPr/>
        </p:nvPicPr>
        <p:blipFill>
          <a:blip r:embed="rId2"/>
          <a:stretch>
            <a:fillRect/>
          </a:stretch>
        </p:blipFill>
        <p:spPr>
          <a:xfrm>
            <a:off x="8564082" y="779138"/>
            <a:ext cx="3188083" cy="2391062"/>
          </a:xfrm>
          <a:prstGeom prst="rect">
            <a:avLst/>
          </a:prstGeom>
        </p:spPr>
      </p:pic>
      <p:pic>
        <p:nvPicPr>
          <p:cNvPr id="5" name="Picture 4"/>
          <p:cNvPicPr>
            <a:picLocks noChangeAspect="1"/>
          </p:cNvPicPr>
          <p:nvPr/>
        </p:nvPicPr>
        <p:blipFill>
          <a:blip r:embed="rId3"/>
          <a:stretch>
            <a:fillRect/>
          </a:stretch>
        </p:blipFill>
        <p:spPr>
          <a:xfrm>
            <a:off x="8584774" y="3491049"/>
            <a:ext cx="3146697" cy="2360023"/>
          </a:xfrm>
          <a:prstGeom prst="rect">
            <a:avLst/>
          </a:prstGeom>
        </p:spPr>
      </p:pic>
    </p:spTree>
    <p:extLst>
      <p:ext uri="{BB962C8B-B14F-4D97-AF65-F5344CB8AC3E}">
        <p14:creationId xmlns:p14="http://schemas.microsoft.com/office/powerpoint/2010/main" val="30341725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Additional Support</a:t>
            </a:r>
            <a:endParaRPr lang="en-GB" dirty="0"/>
          </a:p>
        </p:txBody>
      </p:sp>
      <p:sp>
        <p:nvSpPr>
          <p:cNvPr id="3" name="Content Placeholder 2"/>
          <p:cNvSpPr>
            <a:spLocks noGrp="1"/>
          </p:cNvSpPr>
          <p:nvPr>
            <p:ph idx="1"/>
          </p:nvPr>
        </p:nvSpPr>
        <p:spPr>
          <a:xfrm>
            <a:off x="2592925" y="1715589"/>
            <a:ext cx="8915400" cy="3777622"/>
          </a:xfrm>
        </p:spPr>
        <p:txBody>
          <a:bodyPr>
            <a:normAutofit/>
          </a:bodyPr>
          <a:lstStyle/>
          <a:p>
            <a:r>
              <a:rPr lang="en-US" sz="2000" dirty="0"/>
              <a:t>Some children need more support with their mental health and wellbeing. Sometimes this can be to create a "safe" place for the child to go when anxiety symptoms are high or during stressful times. </a:t>
            </a:r>
          </a:p>
          <a:p>
            <a:r>
              <a:rPr lang="en-US" sz="2000" dirty="0"/>
              <a:t>We are aware of physical symptoms of anxiety and will provide activities to distract/calm the child, such as reading or listening to music, preparing them for changes to routine and smoothing transitions between different parts of the day.</a:t>
            </a:r>
          </a:p>
        </p:txBody>
      </p:sp>
      <p:pic>
        <p:nvPicPr>
          <p:cNvPr id="4" name="Picture 3"/>
          <p:cNvPicPr>
            <a:picLocks noChangeAspect="1"/>
          </p:cNvPicPr>
          <p:nvPr/>
        </p:nvPicPr>
        <p:blipFill>
          <a:blip r:embed="rId2"/>
          <a:stretch>
            <a:fillRect/>
          </a:stretch>
        </p:blipFill>
        <p:spPr>
          <a:xfrm>
            <a:off x="4690518" y="4282686"/>
            <a:ext cx="3617459" cy="2407254"/>
          </a:xfrm>
          <a:prstGeom prst="rect">
            <a:avLst/>
          </a:prstGeom>
        </p:spPr>
      </p:pic>
    </p:spTree>
    <p:extLst>
      <p:ext uri="{BB962C8B-B14F-4D97-AF65-F5344CB8AC3E}">
        <p14:creationId xmlns:p14="http://schemas.microsoft.com/office/powerpoint/2010/main" val="1756747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Intervention </a:t>
            </a:r>
            <a:r>
              <a:rPr lang="en-US" dirty="0" err="1"/>
              <a:t>Programmes</a:t>
            </a:r>
            <a:br>
              <a:rPr lang="en-US" dirty="0"/>
            </a:br>
            <a:endParaRPr lang="en-GB" dirty="0"/>
          </a:p>
        </p:txBody>
      </p:sp>
      <p:sp>
        <p:nvSpPr>
          <p:cNvPr id="4" name="Rectangle 3"/>
          <p:cNvSpPr/>
          <p:nvPr/>
        </p:nvSpPr>
        <p:spPr>
          <a:xfrm>
            <a:off x="2508068" y="1802253"/>
            <a:ext cx="7620000" cy="3913892"/>
          </a:xfrm>
          <a:prstGeom prst="rect">
            <a:avLst/>
          </a:prstGeom>
        </p:spPr>
        <p:txBody>
          <a:bodyPr wrap="square">
            <a:spAutoFit/>
          </a:bodyPr>
          <a:lstStyle/>
          <a:p>
            <a:pPr marL="342900" lvl="0" indent="-342900">
              <a:spcBef>
                <a:spcPts val="1000"/>
              </a:spcBef>
              <a:buClr>
                <a:srgbClr val="A53010"/>
              </a:buClr>
              <a:buFont typeface="Wingdings 3" charset="2"/>
              <a:buChar char=""/>
            </a:pPr>
            <a:r>
              <a:rPr lang="en-US" sz="2400" dirty="0">
                <a:solidFill>
                  <a:prstClr val="black">
                    <a:lumMod val="75000"/>
                    <a:lumOff val="25000"/>
                  </a:prstClr>
                </a:solidFill>
              </a:rPr>
              <a:t>Staff run a number of specific interventions and nurture groups to support pupils’ social, emotional and mental health needs. </a:t>
            </a:r>
          </a:p>
          <a:p>
            <a:pPr marL="342900" lvl="0" indent="-342900">
              <a:spcBef>
                <a:spcPts val="1000"/>
              </a:spcBef>
              <a:buClr>
                <a:srgbClr val="A53010"/>
              </a:buClr>
              <a:buFont typeface="Wingdings 3" charset="2"/>
              <a:buChar char=""/>
            </a:pPr>
            <a:r>
              <a:rPr lang="en-US" sz="2400" dirty="0">
                <a:solidFill>
                  <a:prstClr val="black">
                    <a:lumMod val="75000"/>
                    <a:lumOff val="25000"/>
                  </a:prstClr>
                </a:solidFill>
              </a:rPr>
              <a:t>Interventions include Drawing and Talking, an intervention to explore feelings in more depth, our Super Kids </a:t>
            </a:r>
            <a:r>
              <a:rPr lang="en-US" sz="2400" dirty="0" err="1">
                <a:solidFill>
                  <a:prstClr val="black">
                    <a:lumMod val="75000"/>
                    <a:lumOff val="25000"/>
                  </a:prstClr>
                </a:solidFill>
              </a:rPr>
              <a:t>programme</a:t>
            </a:r>
            <a:r>
              <a:rPr lang="en-US" sz="2400" dirty="0">
                <a:solidFill>
                  <a:prstClr val="black">
                    <a:lumMod val="75000"/>
                    <a:lumOff val="25000"/>
                  </a:prstClr>
                </a:solidFill>
              </a:rPr>
              <a:t> which seeks to boost self –esteem and tailored </a:t>
            </a:r>
            <a:r>
              <a:rPr lang="en-US" sz="2400" dirty="0" err="1">
                <a:solidFill>
                  <a:prstClr val="black">
                    <a:lumMod val="75000"/>
                    <a:lumOff val="25000"/>
                  </a:prstClr>
                </a:solidFill>
              </a:rPr>
              <a:t>programmes</a:t>
            </a:r>
            <a:r>
              <a:rPr lang="en-US" sz="2400" dirty="0">
                <a:solidFill>
                  <a:prstClr val="black">
                    <a:lumMod val="75000"/>
                    <a:lumOff val="25000"/>
                  </a:prstClr>
                </a:solidFill>
              </a:rPr>
              <a:t>  to help pupils to voice and understand the anxiety that they are experiencing and use cognitive behavior techniques to help them manage this.</a:t>
            </a:r>
            <a:endParaRPr lang="en-GB" sz="2400" dirty="0">
              <a:solidFill>
                <a:prstClr val="black">
                  <a:lumMod val="75000"/>
                  <a:lumOff val="25000"/>
                </a:prstClr>
              </a:solidFill>
            </a:endParaRPr>
          </a:p>
        </p:txBody>
      </p:sp>
      <p:pic>
        <p:nvPicPr>
          <p:cNvPr id="5" name="Picture 4"/>
          <p:cNvPicPr>
            <a:picLocks noChangeAspect="1"/>
          </p:cNvPicPr>
          <p:nvPr/>
        </p:nvPicPr>
        <p:blipFill>
          <a:blip r:embed="rId2"/>
          <a:stretch>
            <a:fillRect/>
          </a:stretch>
        </p:blipFill>
        <p:spPr>
          <a:xfrm>
            <a:off x="10016898" y="117807"/>
            <a:ext cx="2085975" cy="2190750"/>
          </a:xfrm>
          <a:prstGeom prst="rect">
            <a:avLst/>
          </a:prstGeom>
        </p:spPr>
      </p:pic>
      <p:pic>
        <p:nvPicPr>
          <p:cNvPr id="6" name="Picture 5"/>
          <p:cNvPicPr>
            <a:picLocks noChangeAspect="1"/>
          </p:cNvPicPr>
          <p:nvPr/>
        </p:nvPicPr>
        <p:blipFill>
          <a:blip r:embed="rId3"/>
          <a:stretch>
            <a:fillRect/>
          </a:stretch>
        </p:blipFill>
        <p:spPr>
          <a:xfrm rot="20297704">
            <a:off x="1273040" y="4954968"/>
            <a:ext cx="1549752" cy="1549752"/>
          </a:xfrm>
          <a:prstGeom prst="rect">
            <a:avLst/>
          </a:prstGeom>
        </p:spPr>
      </p:pic>
    </p:spTree>
    <p:extLst>
      <p:ext uri="{BB962C8B-B14F-4D97-AF65-F5344CB8AC3E}">
        <p14:creationId xmlns:p14="http://schemas.microsoft.com/office/powerpoint/2010/main" val="22333228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External support</a:t>
            </a:r>
            <a:endParaRPr lang="en-GB" dirty="0"/>
          </a:p>
        </p:txBody>
      </p:sp>
      <p:sp>
        <p:nvSpPr>
          <p:cNvPr id="3" name="Content Placeholder 2"/>
          <p:cNvSpPr>
            <a:spLocks noGrp="1"/>
          </p:cNvSpPr>
          <p:nvPr>
            <p:ph idx="1"/>
          </p:nvPr>
        </p:nvSpPr>
        <p:spPr>
          <a:xfrm>
            <a:off x="2110240" y="1550125"/>
            <a:ext cx="9620205" cy="3777622"/>
          </a:xfrm>
        </p:spPr>
        <p:txBody>
          <a:bodyPr>
            <a:noAutofit/>
          </a:bodyPr>
          <a:lstStyle/>
          <a:p>
            <a:r>
              <a:rPr lang="en-US" sz="2000" dirty="0"/>
              <a:t>Bedford Borough's </a:t>
            </a:r>
            <a:r>
              <a:rPr lang="en-US" sz="2000" b="1" dirty="0"/>
              <a:t>Early Help </a:t>
            </a:r>
            <a:r>
              <a:rPr lang="en-US" sz="2000" dirty="0"/>
              <a:t>service is able to offer support and advice regarding mild to moderate wellbeing and emotional health issues. The staff are trained to deliver a range of interventions with children and young people as well as offer advice and guidance to families and practitioners.</a:t>
            </a:r>
          </a:p>
          <a:p>
            <a:r>
              <a:rPr lang="en-US" sz="2000" b="1" dirty="0"/>
              <a:t>CHUMS</a:t>
            </a:r>
            <a:r>
              <a:rPr lang="en-US" sz="2000" dirty="0"/>
              <a:t> provides a range of specialist services to support children in difficult circumstances, these include one to one counselling and group support for children and young people in  Bedford Borough with mild to moderate mental health difficulties. Anyone can refer a child to the service, they also accept self-referrals.</a:t>
            </a:r>
          </a:p>
          <a:p>
            <a:r>
              <a:rPr lang="en-US" sz="2000" dirty="0"/>
              <a:t>The Child and Adolescent Mental Health Service (</a:t>
            </a:r>
            <a:r>
              <a:rPr lang="en-US" sz="2000" b="1" dirty="0"/>
              <a:t>CAMHS</a:t>
            </a:r>
            <a:r>
              <a:rPr lang="en-US" sz="2000" dirty="0"/>
              <a:t>) provides outpatient assessments, support and treatment for children and young people up to the age of 18 experiencing moderate to severe mental health problems. The service works to provide them with a greater knowledge of their condition and improve coping techniques. </a:t>
            </a:r>
            <a:endParaRPr lang="en-GB" sz="2000" dirty="0"/>
          </a:p>
        </p:txBody>
      </p:sp>
    </p:spTree>
    <p:extLst>
      <p:ext uri="{BB962C8B-B14F-4D97-AF65-F5344CB8AC3E}">
        <p14:creationId xmlns:p14="http://schemas.microsoft.com/office/powerpoint/2010/main" val="38393136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solidFill>
                  <a:srgbClr val="484746"/>
                </a:solidFill>
              </a:rPr>
              <a:t>Does my child need mental health support?</a:t>
            </a:r>
            <a:br>
              <a:rPr lang="en-GB" b="1" dirty="0">
                <a:solidFill>
                  <a:srgbClr val="484746"/>
                </a:solidFill>
              </a:rPr>
            </a:br>
            <a:endParaRPr lang="en-US" dirty="0"/>
          </a:p>
        </p:txBody>
      </p:sp>
      <p:sp>
        <p:nvSpPr>
          <p:cNvPr id="3" name="Content Placeholder 2"/>
          <p:cNvSpPr>
            <a:spLocks noGrp="1"/>
          </p:cNvSpPr>
          <p:nvPr>
            <p:ph idx="1"/>
          </p:nvPr>
        </p:nvSpPr>
        <p:spPr>
          <a:xfrm>
            <a:off x="2589212" y="1632857"/>
            <a:ext cx="8915400" cy="4278365"/>
          </a:xfrm>
        </p:spPr>
        <p:txBody>
          <a:bodyPr>
            <a:normAutofit fontScale="70000" lnSpcReduction="20000"/>
          </a:bodyPr>
          <a:lstStyle/>
          <a:p>
            <a:pPr marL="0" indent="0">
              <a:buNone/>
            </a:pPr>
            <a:r>
              <a:rPr lang="en-GB" sz="2600" dirty="0">
                <a:solidFill>
                  <a:srgbClr val="484746"/>
                </a:solidFill>
                <a:latin typeface="+mj-lt"/>
              </a:rPr>
              <a:t>It’s normal to feel angry, sad, worried or stressed sometimes.</a:t>
            </a:r>
          </a:p>
          <a:p>
            <a:pPr marL="0" indent="0">
              <a:buNone/>
            </a:pPr>
            <a:r>
              <a:rPr lang="en-GB" sz="2600" dirty="0">
                <a:solidFill>
                  <a:srgbClr val="484746"/>
                </a:solidFill>
                <a:latin typeface="+mj-lt"/>
              </a:rPr>
              <a:t>However, if they’re struggling to cope with those feelings, they might need support.  Look out for:</a:t>
            </a:r>
          </a:p>
          <a:p>
            <a:pPr marL="0" indent="0">
              <a:buNone/>
            </a:pPr>
            <a:endParaRPr lang="en-GB" sz="2600" dirty="0">
              <a:solidFill>
                <a:srgbClr val="484746"/>
              </a:solidFill>
              <a:latin typeface="+mj-lt"/>
            </a:endParaRPr>
          </a:p>
          <a:p>
            <a:pPr>
              <a:buFont typeface="Arial" panose="020B0604020202020204" pitchFamily="34" charset="0"/>
              <a:buChar char="•"/>
            </a:pPr>
            <a:r>
              <a:rPr lang="en-GB" sz="2600" dirty="0">
                <a:solidFill>
                  <a:srgbClr val="484746"/>
                </a:solidFill>
                <a:latin typeface="+mj-lt"/>
              </a:rPr>
              <a:t>Sudden changes in behaviour</a:t>
            </a:r>
          </a:p>
          <a:p>
            <a:pPr>
              <a:buFont typeface="Arial" panose="020B0604020202020204" pitchFamily="34" charset="0"/>
              <a:buChar char="•"/>
            </a:pPr>
            <a:r>
              <a:rPr lang="en-GB" sz="2600" dirty="0">
                <a:solidFill>
                  <a:srgbClr val="484746"/>
                </a:solidFill>
                <a:latin typeface="+mj-lt"/>
              </a:rPr>
              <a:t>Negative thoughts and low self-esteem</a:t>
            </a:r>
          </a:p>
          <a:p>
            <a:pPr>
              <a:buFont typeface="Arial" panose="020B0604020202020204" pitchFamily="34" charset="0"/>
              <a:buChar char="•"/>
            </a:pPr>
            <a:r>
              <a:rPr lang="en-GB" sz="2600" dirty="0">
                <a:solidFill>
                  <a:srgbClr val="484746"/>
                </a:solidFill>
                <a:latin typeface="+mj-lt"/>
              </a:rPr>
              <a:t>Arguing and fighting</a:t>
            </a:r>
          </a:p>
          <a:p>
            <a:pPr>
              <a:buFont typeface="Arial" panose="020B0604020202020204" pitchFamily="34" charset="0"/>
              <a:buChar char="•"/>
            </a:pPr>
            <a:r>
              <a:rPr lang="en-GB" sz="2600" dirty="0">
                <a:solidFill>
                  <a:srgbClr val="484746"/>
                </a:solidFill>
                <a:latin typeface="+mj-lt"/>
              </a:rPr>
              <a:t>Sleep problems</a:t>
            </a:r>
          </a:p>
          <a:p>
            <a:pPr>
              <a:buFont typeface="Arial" panose="020B0604020202020204" pitchFamily="34" charset="0"/>
              <a:buChar char="•"/>
            </a:pPr>
            <a:r>
              <a:rPr lang="en-GB" sz="2600" dirty="0">
                <a:solidFill>
                  <a:srgbClr val="484746"/>
                </a:solidFill>
                <a:latin typeface="+mj-lt"/>
              </a:rPr>
              <a:t>Avoiding school or staying with you all the time</a:t>
            </a:r>
          </a:p>
          <a:p>
            <a:pPr>
              <a:buFont typeface="Arial" panose="020B0604020202020204" pitchFamily="34" charset="0"/>
              <a:buChar char="•"/>
            </a:pPr>
            <a:r>
              <a:rPr lang="en-GB" sz="2600" dirty="0">
                <a:solidFill>
                  <a:srgbClr val="484746"/>
                </a:solidFill>
                <a:latin typeface="+mj-lt"/>
              </a:rPr>
              <a:t>Aches and pains</a:t>
            </a:r>
          </a:p>
          <a:p>
            <a:pPr>
              <a:buFont typeface="Arial" panose="020B0604020202020204" pitchFamily="34" charset="0"/>
              <a:buChar char="•"/>
            </a:pPr>
            <a:endParaRPr lang="en-GB" sz="2600" dirty="0">
              <a:solidFill>
                <a:srgbClr val="484746"/>
              </a:solidFill>
              <a:latin typeface="+mj-lt"/>
            </a:endParaRPr>
          </a:p>
          <a:p>
            <a:pPr marL="0" indent="0">
              <a:buNone/>
            </a:pPr>
            <a:r>
              <a:rPr lang="en-GB" sz="2600" dirty="0">
                <a:solidFill>
                  <a:srgbClr val="484746"/>
                </a:solidFill>
                <a:latin typeface="+mj-lt"/>
              </a:rPr>
              <a:t>Remember – everyone is different and these signs might not have anything to do with a mental health problem.</a:t>
            </a:r>
          </a:p>
          <a:p>
            <a:endParaRPr lang="en-US" dirty="0"/>
          </a:p>
        </p:txBody>
      </p:sp>
    </p:spTree>
    <p:extLst>
      <p:ext uri="{BB962C8B-B14F-4D97-AF65-F5344CB8AC3E}">
        <p14:creationId xmlns:p14="http://schemas.microsoft.com/office/powerpoint/2010/main" val="8330487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Changes which may affect children</a:t>
            </a:r>
            <a:endParaRPr lang="en-US" dirty="0"/>
          </a:p>
        </p:txBody>
      </p:sp>
      <p:sp>
        <p:nvSpPr>
          <p:cNvPr id="3" name="Content Placeholder 2"/>
          <p:cNvSpPr>
            <a:spLocks noGrp="1"/>
          </p:cNvSpPr>
          <p:nvPr>
            <p:ph idx="1"/>
          </p:nvPr>
        </p:nvSpPr>
        <p:spPr>
          <a:xfrm>
            <a:off x="2589212" y="2133599"/>
            <a:ext cx="8915400" cy="4319451"/>
          </a:xfrm>
        </p:spPr>
        <p:txBody>
          <a:bodyPr>
            <a:normAutofit/>
          </a:bodyPr>
          <a:lstStyle/>
          <a:p>
            <a:r>
              <a:rPr lang="en-GB" sz="2400" dirty="0"/>
              <a:t>Death or illness in the family</a:t>
            </a:r>
          </a:p>
          <a:p>
            <a:r>
              <a:rPr lang="en-GB" sz="2400" dirty="0"/>
              <a:t>Parents separating</a:t>
            </a:r>
          </a:p>
          <a:p>
            <a:r>
              <a:rPr lang="en-GB" sz="2400" dirty="0"/>
              <a:t>Moving school or moving house</a:t>
            </a:r>
          </a:p>
          <a:p>
            <a:r>
              <a:rPr lang="en-GB" sz="2400" dirty="0"/>
              <a:t>Tests and exams</a:t>
            </a:r>
          </a:p>
          <a:p>
            <a:r>
              <a:rPr lang="en-GB" sz="2400" dirty="0"/>
              <a:t>Adolescence and puberty</a:t>
            </a:r>
          </a:p>
          <a:p>
            <a:r>
              <a:rPr lang="en-GB" sz="2400" dirty="0"/>
              <a:t>Relationship and friendship problems</a:t>
            </a:r>
          </a:p>
          <a:p>
            <a:pPr marL="0" indent="0">
              <a:buNone/>
            </a:pPr>
            <a:endParaRPr lang="en-US" sz="2400" dirty="0"/>
          </a:p>
        </p:txBody>
      </p:sp>
    </p:spTree>
    <p:extLst>
      <p:ext uri="{BB962C8B-B14F-4D97-AF65-F5344CB8AC3E}">
        <p14:creationId xmlns:p14="http://schemas.microsoft.com/office/powerpoint/2010/main" val="12249778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to do at home</a:t>
            </a:r>
            <a:endParaRPr lang="en-US" dirty="0"/>
          </a:p>
        </p:txBody>
      </p:sp>
      <p:sp>
        <p:nvSpPr>
          <p:cNvPr id="3" name="Content Placeholder 2"/>
          <p:cNvSpPr>
            <a:spLocks noGrp="1"/>
          </p:cNvSpPr>
          <p:nvPr>
            <p:ph idx="1"/>
          </p:nvPr>
        </p:nvSpPr>
        <p:spPr/>
        <p:txBody>
          <a:bodyPr>
            <a:normAutofit lnSpcReduction="10000"/>
          </a:bodyPr>
          <a:lstStyle/>
          <a:p>
            <a:r>
              <a:rPr lang="en-GB" sz="2400" b="1" dirty="0"/>
              <a:t>Find time to talk, just the two of you</a:t>
            </a:r>
            <a:r>
              <a:rPr lang="en-GB" sz="2400" dirty="0"/>
              <a:t> – ‘Check in’ with them while you’re doing things together, so they get used to talking about their feelings.</a:t>
            </a:r>
          </a:p>
          <a:p>
            <a:r>
              <a:rPr lang="en-GB" sz="2400" b="1" dirty="0"/>
              <a:t>Play together</a:t>
            </a:r>
            <a:r>
              <a:rPr lang="en-GB" sz="2400" dirty="0"/>
              <a:t> – Play helps them to be curious, learn new things, solve problems and express feelings without words.</a:t>
            </a:r>
          </a:p>
          <a:p>
            <a:r>
              <a:rPr lang="en-GB" sz="2400" b="1" dirty="0"/>
              <a:t>Be a role model</a:t>
            </a:r>
            <a:r>
              <a:rPr lang="en-GB" sz="2400" dirty="0"/>
              <a:t> – Show how you cope with difficult feelings and look after yourself.</a:t>
            </a:r>
          </a:p>
          <a:p>
            <a:pPr marL="0" indent="0">
              <a:buNone/>
            </a:pPr>
            <a:br>
              <a:rPr lang="en-GB" b="1" dirty="0"/>
            </a:br>
            <a:endParaRPr lang="en-US" dirty="0"/>
          </a:p>
        </p:txBody>
      </p:sp>
    </p:spTree>
    <p:extLst>
      <p:ext uri="{BB962C8B-B14F-4D97-AF65-F5344CB8AC3E}">
        <p14:creationId xmlns:p14="http://schemas.microsoft.com/office/powerpoint/2010/main" val="3778092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Seeking help</a:t>
            </a:r>
            <a:br>
              <a:rPr lang="en-US" dirty="0"/>
            </a:br>
            <a:endParaRPr lang="en-GB" dirty="0"/>
          </a:p>
        </p:txBody>
      </p:sp>
      <p:sp>
        <p:nvSpPr>
          <p:cNvPr id="3" name="Content Placeholder 2"/>
          <p:cNvSpPr>
            <a:spLocks noGrp="1"/>
          </p:cNvSpPr>
          <p:nvPr>
            <p:ph idx="1"/>
          </p:nvPr>
        </p:nvSpPr>
        <p:spPr/>
        <p:txBody>
          <a:bodyPr>
            <a:noAutofit/>
          </a:bodyPr>
          <a:lstStyle/>
          <a:p>
            <a:pPr marL="0" indent="0">
              <a:buNone/>
            </a:pPr>
            <a:r>
              <a:rPr lang="en-US" sz="2000" dirty="0"/>
              <a:t>We know that everyone experiences life challenges and may need additional emotional support from time to time.</a:t>
            </a:r>
          </a:p>
          <a:p>
            <a:pPr marL="0" indent="0">
              <a:buNone/>
            </a:pPr>
            <a:r>
              <a:rPr lang="en-US" sz="2000" dirty="0"/>
              <a:t>If you are worried about your child’s mental health and wellbeing, you could:</a:t>
            </a:r>
          </a:p>
          <a:p>
            <a:endParaRPr lang="en-US" sz="2000" dirty="0"/>
          </a:p>
          <a:p>
            <a:r>
              <a:rPr lang="en-US" sz="2000" dirty="0"/>
              <a:t>Speak to their class teacher, </a:t>
            </a:r>
            <a:r>
              <a:rPr lang="en-US" sz="2000" dirty="0" err="1"/>
              <a:t>Mrs</a:t>
            </a:r>
            <a:r>
              <a:rPr lang="en-US" sz="2000" dirty="0"/>
              <a:t> Gibson as Mental Health Lead, or </a:t>
            </a:r>
            <a:r>
              <a:rPr lang="en-US" sz="2000" dirty="0" err="1"/>
              <a:t>Mrs</a:t>
            </a:r>
            <a:r>
              <a:rPr lang="en-US" sz="2000" dirty="0"/>
              <a:t> Coles as SENCO and Mental Health first aider about your concerns. We may be able to put in place additional support, or signpost you to further help</a:t>
            </a:r>
          </a:p>
          <a:p>
            <a:r>
              <a:rPr lang="en-US" sz="2000" dirty="0"/>
              <a:t>Speak to your GP – they are a useful place to gain medical support and signpost to local services.</a:t>
            </a:r>
          </a:p>
        </p:txBody>
      </p:sp>
    </p:spTree>
    <p:extLst>
      <p:ext uri="{BB962C8B-B14F-4D97-AF65-F5344CB8AC3E}">
        <p14:creationId xmlns:p14="http://schemas.microsoft.com/office/powerpoint/2010/main" val="35413702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Further Signposts</a:t>
            </a:r>
            <a:endParaRPr lang="en-US" dirty="0"/>
          </a:p>
        </p:txBody>
      </p:sp>
      <p:sp>
        <p:nvSpPr>
          <p:cNvPr id="3" name="Content Placeholder 2"/>
          <p:cNvSpPr>
            <a:spLocks noGrp="1"/>
          </p:cNvSpPr>
          <p:nvPr>
            <p:ph idx="1"/>
          </p:nvPr>
        </p:nvSpPr>
        <p:spPr/>
        <p:txBody>
          <a:bodyPr/>
          <a:lstStyle/>
          <a:p>
            <a:r>
              <a:rPr lang="en-GB" sz="2400" dirty="0"/>
              <a:t>NHS</a:t>
            </a:r>
          </a:p>
          <a:p>
            <a:r>
              <a:rPr lang="en-GB" sz="2400" dirty="0"/>
              <a:t>Young Minds</a:t>
            </a:r>
          </a:p>
          <a:p>
            <a:r>
              <a:rPr lang="en-GB" sz="2400" dirty="0" err="1"/>
              <a:t>MindEd</a:t>
            </a:r>
            <a:endParaRPr lang="en-GB" sz="2400" dirty="0"/>
          </a:p>
          <a:p>
            <a:r>
              <a:rPr lang="en-GB" sz="2400" dirty="0"/>
              <a:t>Place2Be</a:t>
            </a:r>
          </a:p>
          <a:p>
            <a:r>
              <a:rPr lang="en-GB" sz="2400" dirty="0"/>
              <a:t>NSPCC</a:t>
            </a:r>
          </a:p>
          <a:p>
            <a:endParaRPr lang="en-US" dirty="0"/>
          </a:p>
        </p:txBody>
      </p:sp>
    </p:spTree>
    <p:extLst>
      <p:ext uri="{BB962C8B-B14F-4D97-AF65-F5344CB8AC3E}">
        <p14:creationId xmlns:p14="http://schemas.microsoft.com/office/powerpoint/2010/main" val="3523060357"/>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3239</TotalTime>
  <Words>1255</Words>
  <Application>Microsoft Office PowerPoint</Application>
  <PresentationFormat>Widescreen</PresentationFormat>
  <Paragraphs>120</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Arial</vt:lpstr>
      <vt:lpstr>Century Gothic</vt:lpstr>
      <vt:lpstr>Wingdings 3</vt:lpstr>
      <vt:lpstr>Wisp</vt:lpstr>
      <vt:lpstr>Mental Health &amp; Wellbeing</vt:lpstr>
      <vt:lpstr>Mental health affects how we think, feel &amp; behave.   It affects how we feel about ourselves and other people and it affects our day-to-day lives.  </vt:lpstr>
      <vt:lpstr>Good Mental Health</vt:lpstr>
      <vt:lpstr>Poor Mental Health</vt:lpstr>
      <vt:lpstr>Rising concern for children</vt:lpstr>
      <vt:lpstr>Good mental health and wellbeing is fundamental to our ability to think, interact positively with others, enjoy life and cope with worries and stress.    At Turvey Primary School, the mental health and wellbeing of our whole community is a priority.   </vt:lpstr>
      <vt:lpstr>Universal Provision</vt:lpstr>
      <vt:lpstr>Social and Emotional Skills</vt:lpstr>
      <vt:lpstr>PowerPoint Presentation</vt:lpstr>
      <vt:lpstr>Enrichment of our curriculum</vt:lpstr>
      <vt:lpstr>Character Education</vt:lpstr>
      <vt:lpstr>Our 6 character virtues</vt:lpstr>
      <vt:lpstr>Taught</vt:lpstr>
      <vt:lpstr>Caught</vt:lpstr>
      <vt:lpstr>Sought</vt:lpstr>
      <vt:lpstr>Additional Support</vt:lpstr>
      <vt:lpstr>Intervention Programmes </vt:lpstr>
      <vt:lpstr>External support</vt:lpstr>
      <vt:lpstr>Does my child need mental health support? </vt:lpstr>
      <vt:lpstr>Changes which may affect children</vt:lpstr>
      <vt:lpstr>What to do at home</vt:lpstr>
      <vt:lpstr>Seeking help </vt:lpstr>
      <vt:lpstr>Further Signposts</vt:lpstr>
    </vt:vector>
  </TitlesOfParts>
  <Company>Castle Newnham Federation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health affects how we think, feel &amp; behave. It affects how we feel about ourselves and other people and it affects our day-to-day lives.  When you have good mental health you are able to cope with the ups and downs of life. You will enjoy spending time with friends and have hobbies and interests you like. We sometimes call good mental health mental well-being.  A mental health problem also affects how you think, feel and behave. You might find that the things you used to enjoy doing aren’t fun anymore. It can affect your mood, your sleep, how you get along with other people and generally make it more difficult to get on with life. In a similar way when you have a physical health problem e.g. flu you might feel weak, not well enough to go out and play. Both physical health problems and mental health problems may be minor or more serious. They may last for a short time or carry on for a long time.  People with mental health problems can recover and live normal lives if they get the right support or treatment.</dc:title>
  <dc:creator>L Gibson</dc:creator>
  <cp:lastModifiedBy>Staff</cp:lastModifiedBy>
  <cp:revision>24</cp:revision>
  <dcterms:created xsi:type="dcterms:W3CDTF">2023-04-13T09:37:01Z</dcterms:created>
  <dcterms:modified xsi:type="dcterms:W3CDTF">2023-04-20T14:59:37Z</dcterms:modified>
</cp:coreProperties>
</file>