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slideLayouts/slideLayout26.xml" ContentType="application/vnd.openxmlformats-officedocument.presentationml.slideLayout+xml"/>
  <Override PartName="/ppt/theme/theme4.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5.xml" ContentType="application/vnd.openxmlformats-officedocument.theme+xml"/>
  <Override PartName="/ppt/slideLayouts/slideLayout29.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 id="2147483673" r:id="rId3"/>
    <p:sldMasterId id="2147483676" r:id="rId4"/>
    <p:sldMasterId id="2147483678" r:id="rId5"/>
    <p:sldMasterId id="2147483681" r:id="rId6"/>
  </p:sldMasterIdLst>
  <p:notesMasterIdLst>
    <p:notesMasterId r:id="rId93"/>
  </p:notesMasterIdLst>
  <p:handoutMasterIdLst>
    <p:handoutMasterId r:id="rId94"/>
  </p:handoutMasterIdLst>
  <p:sldIdLst>
    <p:sldId id="271" r:id="rId7"/>
    <p:sldId id="266" r:id="rId8"/>
    <p:sldId id="258" r:id="rId9"/>
    <p:sldId id="259" r:id="rId10"/>
    <p:sldId id="267" r:id="rId11"/>
    <p:sldId id="261" r:id="rId12"/>
    <p:sldId id="270" r:id="rId13"/>
    <p:sldId id="264" r:id="rId14"/>
    <p:sldId id="349"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327" r:id="rId34"/>
    <p:sldId id="328" r:id="rId35"/>
    <p:sldId id="329" r:id="rId36"/>
    <p:sldId id="330" r:id="rId37"/>
    <p:sldId id="331" r:id="rId38"/>
    <p:sldId id="332" r:id="rId39"/>
    <p:sldId id="333" r:id="rId40"/>
    <p:sldId id="334" r:id="rId41"/>
    <p:sldId id="335" r:id="rId42"/>
    <p:sldId id="336" r:id="rId43"/>
    <p:sldId id="337" r:id="rId44"/>
    <p:sldId id="338" r:id="rId45"/>
    <p:sldId id="339" r:id="rId46"/>
    <p:sldId id="290" r:id="rId47"/>
    <p:sldId id="291" r:id="rId48"/>
    <p:sldId id="292" r:id="rId49"/>
    <p:sldId id="293" r:id="rId50"/>
    <p:sldId id="294" r:id="rId51"/>
    <p:sldId id="295" r:id="rId52"/>
    <p:sldId id="296" r:id="rId53"/>
    <p:sldId id="297" r:id="rId54"/>
    <p:sldId id="298" r:id="rId55"/>
    <p:sldId id="299" r:id="rId56"/>
    <p:sldId id="300" r:id="rId57"/>
    <p:sldId id="301" r:id="rId58"/>
    <p:sldId id="302" r:id="rId59"/>
    <p:sldId id="303" r:id="rId60"/>
    <p:sldId id="304" r:id="rId61"/>
    <p:sldId id="305" r:id="rId62"/>
    <p:sldId id="306" r:id="rId63"/>
    <p:sldId id="307" r:id="rId64"/>
    <p:sldId id="308" r:id="rId65"/>
    <p:sldId id="309" r:id="rId66"/>
    <p:sldId id="310" r:id="rId67"/>
    <p:sldId id="311" r:id="rId68"/>
    <p:sldId id="312" r:id="rId69"/>
    <p:sldId id="313" r:id="rId70"/>
    <p:sldId id="314" r:id="rId71"/>
    <p:sldId id="315" r:id="rId72"/>
    <p:sldId id="316" r:id="rId73"/>
    <p:sldId id="317" r:id="rId74"/>
    <p:sldId id="318" r:id="rId75"/>
    <p:sldId id="319" r:id="rId76"/>
    <p:sldId id="320" r:id="rId77"/>
    <p:sldId id="321" r:id="rId78"/>
    <p:sldId id="322" r:id="rId79"/>
    <p:sldId id="323" r:id="rId80"/>
    <p:sldId id="324" r:id="rId81"/>
    <p:sldId id="325" r:id="rId82"/>
    <p:sldId id="326" r:id="rId83"/>
    <p:sldId id="340" r:id="rId84"/>
    <p:sldId id="341" r:id="rId85"/>
    <p:sldId id="342" r:id="rId86"/>
    <p:sldId id="343" r:id="rId87"/>
    <p:sldId id="344" r:id="rId88"/>
    <p:sldId id="345" r:id="rId89"/>
    <p:sldId id="346" r:id="rId90"/>
    <p:sldId id="347" r:id="rId91"/>
    <p:sldId id="348" r:id="rId92"/>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15" autoAdjust="0"/>
    <p:restoredTop sz="49378" autoAdjust="0"/>
  </p:normalViewPr>
  <p:slideViewPr>
    <p:cSldViewPr snapToGrid="0" snapToObjects="1">
      <p:cViewPr varScale="1">
        <p:scale>
          <a:sx n="34" d="100"/>
          <a:sy n="34" d="100"/>
        </p:scale>
        <p:origin x="-1548"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slide" Target="slides/slide57.xml"/><Relationship Id="rId68" Type="http://schemas.openxmlformats.org/officeDocument/2006/relationships/slide" Target="slides/slide62.xml"/><Relationship Id="rId76" Type="http://schemas.openxmlformats.org/officeDocument/2006/relationships/slide" Target="slides/slide70.xml"/><Relationship Id="rId84" Type="http://schemas.openxmlformats.org/officeDocument/2006/relationships/slide" Target="slides/slide78.xml"/><Relationship Id="rId89" Type="http://schemas.openxmlformats.org/officeDocument/2006/relationships/slide" Target="slides/slide83.xml"/><Relationship Id="rId97" Type="http://schemas.openxmlformats.org/officeDocument/2006/relationships/theme" Target="theme/theme1.xml"/><Relationship Id="rId7" Type="http://schemas.openxmlformats.org/officeDocument/2006/relationships/slide" Target="slides/slide1.xml"/><Relationship Id="rId71" Type="http://schemas.openxmlformats.org/officeDocument/2006/relationships/slide" Target="slides/slide65.xml"/><Relationship Id="rId92" Type="http://schemas.openxmlformats.org/officeDocument/2006/relationships/slide" Target="slides/slide86.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slide" Target="slides/slide60.xml"/><Relationship Id="rId74" Type="http://schemas.openxmlformats.org/officeDocument/2006/relationships/slide" Target="slides/slide68.xml"/><Relationship Id="rId79" Type="http://schemas.openxmlformats.org/officeDocument/2006/relationships/slide" Target="slides/slide73.xml"/><Relationship Id="rId87" Type="http://schemas.openxmlformats.org/officeDocument/2006/relationships/slide" Target="slides/slide81.xml"/><Relationship Id="rId5" Type="http://schemas.openxmlformats.org/officeDocument/2006/relationships/slideMaster" Target="slideMasters/slideMaster5.xml"/><Relationship Id="rId61" Type="http://schemas.openxmlformats.org/officeDocument/2006/relationships/slide" Target="slides/slide55.xml"/><Relationship Id="rId82" Type="http://schemas.openxmlformats.org/officeDocument/2006/relationships/slide" Target="slides/slide76.xml"/><Relationship Id="rId90" Type="http://schemas.openxmlformats.org/officeDocument/2006/relationships/slide" Target="slides/slide84.xml"/><Relationship Id="rId95" Type="http://schemas.openxmlformats.org/officeDocument/2006/relationships/presProps" Target="presProps.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slide" Target="slides/slide63.xml"/><Relationship Id="rId77" Type="http://schemas.openxmlformats.org/officeDocument/2006/relationships/slide" Target="slides/slide71.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80" Type="http://schemas.openxmlformats.org/officeDocument/2006/relationships/slide" Target="slides/slide74.xml"/><Relationship Id="rId85" Type="http://schemas.openxmlformats.org/officeDocument/2006/relationships/slide" Target="slides/slide79.xml"/><Relationship Id="rId93" Type="http://schemas.openxmlformats.org/officeDocument/2006/relationships/notesMaster" Target="notesMasters/notesMaster1.xml"/><Relationship Id="rId98"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slide" Target="slides/slide69.xml"/><Relationship Id="rId83" Type="http://schemas.openxmlformats.org/officeDocument/2006/relationships/slide" Target="slides/slide77.xml"/><Relationship Id="rId88" Type="http://schemas.openxmlformats.org/officeDocument/2006/relationships/slide" Target="slides/slide82.xml"/><Relationship Id="rId91" Type="http://schemas.openxmlformats.org/officeDocument/2006/relationships/slide" Target="slides/slide85.xml"/><Relationship Id="rId9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slide" Target="slides/slide72.xml"/><Relationship Id="rId81" Type="http://schemas.openxmlformats.org/officeDocument/2006/relationships/slide" Target="slides/slide75.xml"/><Relationship Id="rId86" Type="http://schemas.openxmlformats.org/officeDocument/2006/relationships/slide" Target="slides/slide80.xml"/><Relationship Id="rId94"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BA0C50FE-15A2-428F-82E9-C69D27D5F093}" type="datetimeFigureOut">
              <a:rPr lang="en-GB" smtClean="0"/>
              <a:t>12/01/2026</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653946FA-CBE1-4758-BB74-6F11989BEF52}" type="slidenum">
              <a:rPr lang="en-GB" smtClean="0"/>
              <a:t>‹#›</a:t>
            </a:fld>
            <a:endParaRPr lang="en-GB"/>
          </a:p>
        </p:txBody>
      </p:sp>
    </p:spTree>
    <p:extLst>
      <p:ext uri="{BB962C8B-B14F-4D97-AF65-F5344CB8AC3E}">
        <p14:creationId xmlns:p14="http://schemas.microsoft.com/office/powerpoint/2010/main" val="210555815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5FCF142-3B47-4A52-9442-FB1F5C285E9A}" type="datetimeFigureOut">
              <a:rPr lang="en-GB" smtClean="0"/>
              <a:t>12/01/2026</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78F634BD-066A-41BB-9027-8C18CFE6E4B8}" type="slidenum">
              <a:rPr lang="en-GB" smtClean="0"/>
              <a:t>‹#›</a:t>
            </a:fld>
            <a:endParaRPr lang="en-GB"/>
          </a:p>
        </p:txBody>
      </p:sp>
    </p:spTree>
    <p:extLst>
      <p:ext uri="{BB962C8B-B14F-4D97-AF65-F5344CB8AC3E}">
        <p14:creationId xmlns:p14="http://schemas.microsoft.com/office/powerpoint/2010/main" val="32865768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Opp</a:t>
            </a:r>
            <a:r>
              <a:rPr lang="en-GB" dirty="0" smtClean="0"/>
              <a:t> to earn house points </a:t>
            </a:r>
            <a:endParaRPr lang="en-GB" dirty="0"/>
          </a:p>
        </p:txBody>
      </p:sp>
      <p:sp>
        <p:nvSpPr>
          <p:cNvPr id="4" name="Slide Number Placeholder 3"/>
          <p:cNvSpPr>
            <a:spLocks noGrp="1"/>
          </p:cNvSpPr>
          <p:nvPr>
            <p:ph type="sldNum" sz="quarter" idx="10"/>
          </p:nvPr>
        </p:nvSpPr>
        <p:spPr/>
        <p:txBody>
          <a:bodyPr/>
          <a:lstStyle/>
          <a:p>
            <a:fld id="{78F634BD-066A-41BB-9027-8C18CFE6E4B8}" type="slidenum">
              <a:rPr lang="en-GB" smtClean="0"/>
              <a:t>1</a:t>
            </a:fld>
            <a:endParaRPr lang="en-GB"/>
          </a:p>
        </p:txBody>
      </p:sp>
    </p:spTree>
    <p:extLst>
      <p:ext uri="{BB962C8B-B14F-4D97-AF65-F5344CB8AC3E}">
        <p14:creationId xmlns:p14="http://schemas.microsoft.com/office/powerpoint/2010/main" val="37122229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dirty="0" smtClean="0"/>
              <a:t>Agree – who children </a:t>
            </a:r>
            <a:r>
              <a:rPr lang="en-GB" sz="1400" dirty="0"/>
              <a:t>become matters as much as what they </a:t>
            </a:r>
            <a:r>
              <a:rPr lang="en-GB" sz="1400" dirty="0" smtClean="0"/>
              <a:t>achieve</a:t>
            </a:r>
            <a:r>
              <a:rPr lang="en-GB" sz="1400" baseline="0" dirty="0" smtClean="0"/>
              <a:t> in </a:t>
            </a:r>
            <a:r>
              <a:rPr lang="en-GB" sz="1400" baseline="0" dirty="0" err="1" smtClean="0"/>
              <a:t>sch</a:t>
            </a:r>
            <a:r>
              <a:rPr lang="en-GB" sz="1400" baseline="0" dirty="0" smtClean="0"/>
              <a:t> – Good citizens of the future – good people</a:t>
            </a:r>
          </a:p>
          <a:p>
            <a:endParaRPr lang="en-GB" sz="1400" dirty="0"/>
          </a:p>
          <a:p>
            <a:r>
              <a:rPr lang="en-US" sz="1400" dirty="0"/>
              <a:t>Research shows </a:t>
            </a:r>
            <a:r>
              <a:rPr lang="en-US" sz="1400" dirty="0" smtClean="0"/>
              <a:t>–</a:t>
            </a:r>
            <a:r>
              <a:rPr lang="en-US" sz="1400" baseline="0" dirty="0" smtClean="0"/>
              <a:t> if </a:t>
            </a:r>
            <a:r>
              <a:rPr lang="en-US" sz="1400" baseline="0" dirty="0" err="1" smtClean="0"/>
              <a:t>chn</a:t>
            </a:r>
            <a:r>
              <a:rPr lang="en-US" sz="1400" baseline="0" dirty="0" smtClean="0"/>
              <a:t> </a:t>
            </a:r>
            <a:r>
              <a:rPr lang="en-US" sz="1400" dirty="0" smtClean="0"/>
              <a:t>develop </a:t>
            </a:r>
            <a:r>
              <a:rPr lang="en-US" sz="1400" dirty="0"/>
              <a:t>virtues such as perseverance, curiosity, </a:t>
            </a:r>
            <a:r>
              <a:rPr lang="en-US" sz="1400" dirty="0" smtClean="0"/>
              <a:t>and </a:t>
            </a:r>
            <a:r>
              <a:rPr lang="en-US" sz="1400" dirty="0"/>
              <a:t>self-control </a:t>
            </a:r>
            <a:r>
              <a:rPr lang="en-US" sz="1400" dirty="0" smtClean="0"/>
              <a:t>they’re more </a:t>
            </a:r>
            <a:r>
              <a:rPr lang="en-US" sz="1400" dirty="0"/>
              <a:t>likely to engage positively with </a:t>
            </a:r>
            <a:r>
              <a:rPr lang="en-US" sz="1400" dirty="0" smtClean="0"/>
              <a:t>learning, achieve </a:t>
            </a:r>
            <a:r>
              <a:rPr lang="en-US" sz="1400" dirty="0"/>
              <a:t>higher </a:t>
            </a:r>
            <a:r>
              <a:rPr lang="en-US" sz="1400" dirty="0" smtClean="0"/>
              <a:t>and be successful</a:t>
            </a:r>
          </a:p>
          <a:p>
            <a:endParaRPr lang="en-US" sz="1400" dirty="0" smtClean="0"/>
          </a:p>
          <a:p>
            <a:r>
              <a:rPr lang="en-US" sz="1400" dirty="0" smtClean="0"/>
              <a:t>These character </a:t>
            </a:r>
            <a:r>
              <a:rPr lang="en-US" sz="1400" dirty="0"/>
              <a:t>strengths are also linked to </a:t>
            </a:r>
            <a:r>
              <a:rPr lang="en-US" sz="1400" dirty="0" smtClean="0"/>
              <a:t>confidence</a:t>
            </a:r>
            <a:r>
              <a:rPr lang="en-US" sz="1400" dirty="0"/>
              <a:t>, strong relationships and a greater sense of wellbeing </a:t>
            </a:r>
            <a:r>
              <a:rPr lang="en-US" sz="1400" dirty="0" smtClean="0"/>
              <a:t>throughout— </a:t>
            </a:r>
            <a:r>
              <a:rPr lang="en-US" sz="1400" dirty="0"/>
              <a:t>helping children to flourish, not just </a:t>
            </a:r>
            <a:r>
              <a:rPr lang="en-US" sz="1400" dirty="0" smtClean="0"/>
              <a:t>succeed</a:t>
            </a:r>
          </a:p>
          <a:p>
            <a:r>
              <a:rPr lang="en-US" sz="1400" b="0" dirty="0" smtClean="0"/>
              <a:t>A </a:t>
            </a:r>
            <a:r>
              <a:rPr lang="en-US" sz="1400" b="1" dirty="0" smtClean="0"/>
              <a:t>value </a:t>
            </a:r>
            <a:r>
              <a:rPr lang="en-US" sz="1400" b="0" dirty="0" smtClean="0"/>
              <a:t>is a belief about what is important.</a:t>
            </a:r>
            <a:br>
              <a:rPr lang="en-US" sz="1400" b="0" dirty="0" smtClean="0"/>
            </a:br>
            <a:r>
              <a:rPr lang="en-US" sz="1400" b="0" dirty="0" smtClean="0"/>
              <a:t>A </a:t>
            </a:r>
            <a:r>
              <a:rPr lang="en-US" sz="1400" b="1" dirty="0" smtClean="0"/>
              <a:t>virtue</a:t>
            </a:r>
            <a:r>
              <a:rPr lang="en-US" sz="1400" b="0" dirty="0" smtClean="0"/>
              <a:t> is how that belief is shown through actions and behaviour.</a:t>
            </a:r>
          </a:p>
          <a:p>
            <a:r>
              <a:rPr lang="en-US" sz="1400" b="0" dirty="0" smtClean="0"/>
              <a:t>Example</a:t>
            </a:r>
          </a:p>
          <a:p>
            <a:r>
              <a:rPr lang="en-US" sz="1400" b="0" dirty="0" smtClean="0"/>
              <a:t>Value: people</a:t>
            </a:r>
            <a:r>
              <a:rPr lang="en-US" sz="1400" b="0" baseline="0" dirty="0" smtClean="0"/>
              <a:t> should be treated well (what you believe) </a:t>
            </a:r>
            <a:endParaRPr lang="en-US" sz="1400" b="0" dirty="0" smtClean="0"/>
          </a:p>
          <a:p>
            <a:r>
              <a:rPr lang="en-US" sz="1400" b="0" dirty="0" smtClean="0"/>
              <a:t>Virtue: </a:t>
            </a:r>
            <a:r>
              <a:rPr lang="en-US" sz="1400" dirty="0" smtClean="0"/>
              <a:t>showing kindness (quality you develop) </a:t>
            </a:r>
          </a:p>
          <a:p>
            <a:r>
              <a:rPr lang="en-US" sz="1400" dirty="0" smtClean="0"/>
              <a:t>Our</a:t>
            </a:r>
            <a:r>
              <a:rPr lang="en-US" sz="1400" baseline="0" dirty="0" smtClean="0"/>
              <a:t> values guide us and virtues show us</a:t>
            </a:r>
            <a:endParaRPr lang="en-US" sz="1400" dirty="0"/>
          </a:p>
        </p:txBody>
      </p:sp>
      <p:sp>
        <p:nvSpPr>
          <p:cNvPr id="4" name="Slide Number Placeholder 3"/>
          <p:cNvSpPr>
            <a:spLocks noGrp="1"/>
          </p:cNvSpPr>
          <p:nvPr>
            <p:ph type="sldNum" sz="quarter" idx="10"/>
          </p:nvPr>
        </p:nvSpPr>
        <p:spPr/>
        <p:txBody>
          <a:bodyPr/>
          <a:lstStyle/>
          <a:p>
            <a:fld id="{78F634BD-066A-41BB-9027-8C18CFE6E4B8}" type="slidenum">
              <a:rPr lang="en-GB" smtClean="0"/>
              <a:t>2</a:t>
            </a:fld>
            <a:endParaRPr lang="en-GB"/>
          </a:p>
        </p:txBody>
      </p:sp>
    </p:spTree>
    <p:extLst>
      <p:ext uri="{BB962C8B-B14F-4D97-AF65-F5344CB8AC3E}">
        <p14:creationId xmlns:p14="http://schemas.microsoft.com/office/powerpoint/2010/main" val="4918997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dirty="0" smtClean="0"/>
              <a:t>A phrase we use with the children is ‘doing the right thing even when no one is looking’, </a:t>
            </a:r>
          </a:p>
          <a:p>
            <a:endParaRPr lang="en-GB" sz="1400" dirty="0" smtClean="0"/>
          </a:p>
          <a:p>
            <a:r>
              <a:rPr lang="en-GB" sz="1400" dirty="0" smtClean="0"/>
              <a:t>Because you want to be a good person, not for a reward, sticker, treat…</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78F634BD-066A-41BB-9027-8C18CFE6E4B8}" type="slidenum">
              <a:rPr lang="en-GB" smtClean="0"/>
              <a:t>3</a:t>
            </a:fld>
            <a:endParaRPr lang="en-GB"/>
          </a:p>
        </p:txBody>
      </p:sp>
    </p:spTree>
    <p:extLst>
      <p:ext uri="{BB962C8B-B14F-4D97-AF65-F5344CB8AC3E}">
        <p14:creationId xmlns:p14="http://schemas.microsoft.com/office/powerpoint/2010/main" val="9925792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dirty="0" smtClean="0"/>
              <a:t>Can you earn a house point for your child by naming</a:t>
            </a:r>
            <a:r>
              <a:rPr lang="en-GB" sz="1400" baseline="0" dirty="0" smtClean="0"/>
              <a:t> the six school virtues?</a:t>
            </a:r>
          </a:p>
          <a:p>
            <a:r>
              <a:rPr lang="en-GB" sz="1400" baseline="0" dirty="0" smtClean="0"/>
              <a:t>Wisdom, courage, ambition, temperance, integrity, service </a:t>
            </a:r>
            <a:endParaRPr lang="en-GB" sz="1400" dirty="0"/>
          </a:p>
        </p:txBody>
      </p:sp>
      <p:sp>
        <p:nvSpPr>
          <p:cNvPr id="4" name="Slide Number Placeholder 3"/>
          <p:cNvSpPr>
            <a:spLocks noGrp="1"/>
          </p:cNvSpPr>
          <p:nvPr>
            <p:ph type="sldNum" sz="quarter" idx="10"/>
          </p:nvPr>
        </p:nvSpPr>
        <p:spPr/>
        <p:txBody>
          <a:bodyPr/>
          <a:lstStyle/>
          <a:p>
            <a:fld id="{78F634BD-066A-41BB-9027-8C18CFE6E4B8}" type="slidenum">
              <a:rPr lang="en-GB" smtClean="0"/>
              <a:t>4</a:t>
            </a:fld>
            <a:endParaRPr lang="en-GB"/>
          </a:p>
        </p:txBody>
      </p:sp>
    </p:spTree>
    <p:extLst>
      <p:ext uri="{BB962C8B-B14F-4D97-AF65-F5344CB8AC3E}">
        <p14:creationId xmlns:p14="http://schemas.microsoft.com/office/powerpoint/2010/main" val="24993686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dirty="0" smtClean="0"/>
              <a:t>How do they know what is the right thing to do? </a:t>
            </a:r>
          </a:p>
          <a:p>
            <a:r>
              <a:rPr lang="en-GB" sz="1400" baseline="0" dirty="0" smtClean="0"/>
              <a:t>develop </a:t>
            </a:r>
            <a:r>
              <a:rPr lang="en-GB" sz="1400" b="1" u="sng" baseline="0" dirty="0" smtClean="0"/>
              <a:t>practical wisdom</a:t>
            </a:r>
            <a:r>
              <a:rPr lang="en-GB" sz="1400" b="0" u="none" baseline="0" dirty="0" smtClean="0"/>
              <a:t> - choose to do the right thing </a:t>
            </a:r>
          </a:p>
          <a:p>
            <a:r>
              <a:rPr lang="en-GB" sz="1400" b="0" u="none" baseline="0" dirty="0" smtClean="0"/>
              <a:t>Sometimes this is easy and sometimes it is hard and we are all still learning</a:t>
            </a:r>
          </a:p>
          <a:p>
            <a:r>
              <a:rPr lang="en-GB" sz="1400" b="0" u="none" baseline="0" dirty="0" smtClean="0"/>
              <a:t>Might not be what you want to do, </a:t>
            </a:r>
            <a:r>
              <a:rPr lang="en-GB" sz="1400" b="1" i="1" u="none" baseline="0" dirty="0" err="1" smtClean="0"/>
              <a:t>eg</a:t>
            </a:r>
            <a:r>
              <a:rPr lang="en-GB" sz="1400" b="1" i="1" u="none" baseline="0" dirty="0" smtClean="0"/>
              <a:t>- </a:t>
            </a:r>
            <a:r>
              <a:rPr lang="en-GB" sz="1400" b="0" u="none" baseline="0" dirty="0" smtClean="0"/>
              <a:t> </a:t>
            </a:r>
            <a:r>
              <a:rPr lang="en-GB" sz="1400" b="1" i="1" u="none" baseline="0" dirty="0" smtClean="0"/>
              <a:t>share your toy</a:t>
            </a:r>
          </a:p>
          <a:p>
            <a:endParaRPr lang="en-GB" sz="1400" b="1" i="1" u="none" baseline="0" dirty="0" smtClean="0"/>
          </a:p>
          <a:p>
            <a:r>
              <a:rPr lang="en-GB" sz="1400" b="1" i="1" u="none" baseline="0" dirty="0" smtClean="0"/>
              <a:t>Now is your chance to earn a house point for your child!</a:t>
            </a:r>
          </a:p>
          <a:p>
            <a:r>
              <a:rPr lang="en-GB" sz="1400" b="1" i="1" u="none" baseline="0" dirty="0" smtClean="0"/>
              <a:t>Can you name the 6 school virtues, hands up</a:t>
            </a:r>
          </a:p>
          <a:p>
            <a:endParaRPr lang="en-GB" b="0" u="none" dirty="0"/>
          </a:p>
        </p:txBody>
      </p:sp>
      <p:sp>
        <p:nvSpPr>
          <p:cNvPr id="4" name="Slide Number Placeholder 3"/>
          <p:cNvSpPr>
            <a:spLocks noGrp="1"/>
          </p:cNvSpPr>
          <p:nvPr>
            <p:ph type="sldNum" sz="quarter" idx="10"/>
          </p:nvPr>
        </p:nvSpPr>
        <p:spPr/>
        <p:txBody>
          <a:bodyPr/>
          <a:lstStyle/>
          <a:p>
            <a:fld id="{78F634BD-066A-41BB-9027-8C18CFE6E4B8}" type="slidenum">
              <a:rPr lang="en-GB" smtClean="0"/>
              <a:t>5</a:t>
            </a:fld>
            <a:endParaRPr lang="en-GB"/>
          </a:p>
        </p:txBody>
      </p:sp>
    </p:spTree>
    <p:extLst>
      <p:ext uri="{BB962C8B-B14F-4D97-AF65-F5344CB8AC3E}">
        <p14:creationId xmlns:p14="http://schemas.microsoft.com/office/powerpoint/2010/main" val="24356352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8F634BD-066A-41BB-9027-8C18CFE6E4B8}" type="slidenum">
              <a:rPr lang="en-GB" smtClean="0"/>
              <a:t>6</a:t>
            </a:fld>
            <a:endParaRPr lang="en-GB"/>
          </a:p>
        </p:txBody>
      </p:sp>
    </p:spTree>
    <p:extLst>
      <p:ext uri="{BB962C8B-B14F-4D97-AF65-F5344CB8AC3E}">
        <p14:creationId xmlns:p14="http://schemas.microsoft.com/office/powerpoint/2010/main" val="36253626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8F634BD-066A-41BB-9027-8C18CFE6E4B8}" type="slidenum">
              <a:rPr lang="en-GB" smtClean="0"/>
              <a:t>7</a:t>
            </a:fld>
            <a:endParaRPr lang="en-GB"/>
          </a:p>
        </p:txBody>
      </p:sp>
    </p:spTree>
    <p:extLst>
      <p:ext uri="{BB962C8B-B14F-4D97-AF65-F5344CB8AC3E}">
        <p14:creationId xmlns:p14="http://schemas.microsoft.com/office/powerpoint/2010/main" val="7379883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8F634BD-066A-41BB-9027-8C18CFE6E4B8}" type="slidenum">
              <a:rPr lang="en-GB" smtClean="0"/>
              <a:t>8</a:t>
            </a:fld>
            <a:endParaRPr lang="en-GB"/>
          </a:p>
        </p:txBody>
      </p:sp>
    </p:spTree>
    <p:extLst>
      <p:ext uri="{BB962C8B-B14F-4D97-AF65-F5344CB8AC3E}">
        <p14:creationId xmlns:p14="http://schemas.microsoft.com/office/powerpoint/2010/main" val="7222130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8F634BD-066A-41BB-9027-8C18CFE6E4B8}" type="slidenum">
              <a:rPr lang="en-GB" smtClean="0"/>
              <a:t>9</a:t>
            </a:fld>
            <a:endParaRPr lang="en-GB"/>
          </a:p>
        </p:txBody>
      </p:sp>
    </p:spTree>
    <p:extLst>
      <p:ext uri="{BB962C8B-B14F-4D97-AF65-F5344CB8AC3E}">
        <p14:creationId xmlns:p14="http://schemas.microsoft.com/office/powerpoint/2010/main" val="17641217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DAA22CF-B9E0-4A3C-B02A-52EC08B1C25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7154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Resilience is not about children never struggling; it’s about helping them cope when they do. Resilient children are better able to manage stress, keep going when learning is hard, and bounce back from setbacks. These skills support not just academic success, but lifelong wellbeing.</a:t>
            </a:r>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DAA22CF-B9E0-4A3C-B02A-52EC08B1C25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86119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Wellbeing isn’t just about happiness—it’s also about feeling connected. Friendships, belonging, and positive relationships are central to a child’s resilience. We actively support social development and help children navigate friendships and challenges that come with them.</a:t>
            </a:r>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DAA22CF-B9E0-4A3C-B02A-52EC08B1C25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81580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experiences are not setbacks; they are essential steps in learning how to persevere, adapt, and grow.</a:t>
            </a:r>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DAA22CF-B9E0-4A3C-B02A-52EC08B1C25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96302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experiences are not setbacks; they are essential steps in learning how to persevere, adapt, and grow.</a:t>
            </a:r>
          </a:p>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DAA22CF-B9E0-4A3C-B02A-52EC08B1C25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61644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 analogy we often use is physical training. If we go to the gym and lift the same light weights every time, our strength will not improve. We grow stronger by gradually increasing the challenge, with support and guidance. In the same way, children build emotional strength by facing age-appropriate difficulties, while knowing that trusted adults are there to support them.</a:t>
            </a:r>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DAA22CF-B9E0-4A3C-B02A-52EC08B1C25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61529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 means encouraging high expectations of themselves, while reassuring them that mistakes are a normal and valuable part of learning.</a:t>
            </a:r>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DAA22CF-B9E0-4A3C-B02A-52EC08B1C25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92425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school, resilience shows up in small, everyday moments: children having another go, coping with a wrong answer, or managing friendship difficulties. We actively teach and model these </a:t>
            </a:r>
            <a:r>
              <a:rPr lang="en-US" dirty="0" err="1"/>
              <a:t>behaviours</a:t>
            </a:r>
            <a:r>
              <a:rPr lang="en-US" dirty="0"/>
              <a:t> in classrooms and across school life.</a:t>
            </a:r>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DAA22CF-B9E0-4A3C-B02A-52EC08B1C25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622656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growth mindset helps children understand that ability develops over time. The word yet is powerful—it shifts thinking from “I can’t” to “I’m still learning.” We encourage children to see challenge as an opportunity to grow, not a sign that they aren’t capable.</a:t>
            </a:r>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DAA22CF-B9E0-4A3C-B02A-52EC08B1C25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1193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school, we use a range of targeted intervention </a:t>
            </a:r>
            <a:r>
              <a:rPr lang="en-US" dirty="0" err="1"/>
              <a:t>programmes</a:t>
            </a:r>
            <a:r>
              <a:rPr lang="en-US" dirty="0"/>
              <a:t> to support children who may be struggling with self-esteem, anxiety, emotional regulation, or other wellbeing needs. These interventions work alongside our wider curriculum and pastoral care, ensuring that every child is supported to develop confidence, resilience, and a strong sense of self.</a:t>
            </a:r>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DAA22CF-B9E0-4A3C-B02A-52EC08B1C25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4600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Children watch how adults deal with stress, frustration, and mistakes. When they see calm problem-solving, self-reflection, and perseverance, they learn those skills themselves. We don’t need to be perfect—just honest and reflective.</a:t>
            </a:r>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DAA22CF-B9E0-4A3C-B02A-52EC08B1C25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40767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children are upset, our instinct is often to fix the problem immediately. However, validating their feelings helps them feel heard and understood. Once emotions are settled, they are far more able to think and problem-solve for themselves.</a:t>
            </a:r>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DAA22CF-B9E0-4A3C-B02A-52EC08B1C25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91841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safe and predictable environment is essential for this process. Consistent routines help children feel secure and ready to learn. Good sleep, calm and structured morning routines, completing homework tasks, and having time for rest and relaxation all play an important role in supporting wellbeing and resilience.</a:t>
            </a:r>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DAA22CF-B9E0-4A3C-B02A-52EC08B1C25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69511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children experience ups and downs. Concern arises when difficulties are persistent, worsening, or impacting daily life. Trust your instincts—if something doesn’t feel right, it’s okay to ask for support.</a:t>
            </a:r>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DAA22CF-B9E0-4A3C-B02A-52EC08B1C25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507243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presentation explains how our curriculum is planned to support every child academically, creatively and socially. I will outline the curriculum at Turvey primary and how you can support your child’s learning and development.</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DBD43B-B7AE-454E-878F-2CCB7D8279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256525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Why are knowledge, skills and values important - because together they shape </a:t>
            </a:r>
            <a:r>
              <a:rPr lang="en-US" b="1" dirty="0"/>
              <a:t>how a child thinks, acts, and relates to others. k</a:t>
            </a:r>
            <a:r>
              <a:rPr lang="en-US" dirty="0"/>
              <a:t>nowledge gives children information and understanding about themselves and the world around them. Skills allow children to </a:t>
            </a:r>
            <a:r>
              <a:rPr lang="en-US" b="1" dirty="0"/>
              <a:t>apply what they know</a:t>
            </a:r>
            <a:r>
              <a:rPr lang="en-US" dirty="0"/>
              <a:t> in real-life situations and Values shape a child’s attitudes, behaviour, and sense of right and wrong</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DBD43B-B7AE-454E-878F-2CCB7D8279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978307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Ensures that all interests and abilities are catered for and that all government requirements are met.</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DBD43B-B7AE-454E-878F-2CCB7D8279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32649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Science is a statutory requirement. It needs to be allocated a portion of the timetabled week. Children’s results are reported to borough and nationally.</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DBD43B-B7AE-454E-878F-2CCB7D8279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9663061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Vis the broad and balanced curriculum we are hoping to develop the children’s creativity, not just in the product they create but how they go about it. being creative with solutions, approaches, strategies. Looking outside the box and having that vision to try a different idea.</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DBD43B-B7AE-454E-878F-2CCB7D8279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25680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spent a long time redesigning our curriculum a few years ago. We worked really hard on ensuring it showed progression and covered the skills required. We ensured there are cross curriculum links and that the children understand how these concepts relate to each other.</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DBD43B-B7AE-454E-878F-2CCB7D8279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577763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you know some of our classes are mixed and have 2 year groups in them. We have to ensure we don’t teach the same thing twice so we follow a Year A map and Year B map. In some cases we learn completely new concepts, in other subjects we build on what we already know. </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DBD43B-B7AE-454E-878F-2CCB7D8279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8688840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Aiming to create well rounded young people who can challenge themselves, work independently and overcome obstacles. We want pupils to be confident, enthusiastic and resilient.</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DBD43B-B7AE-454E-878F-2CCB7D8279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59120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 needs to be a partnership. As teachers we can give them the skills and teach them how but the children need you, their, parents to support and nurture them, to allow them to flourish.</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DBD43B-B7AE-454E-878F-2CCB7D8279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36179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At Turvey Primary we believe that Physical Education, experienced in a safe and supportive environment is a vital contributor to a pupil’s physical development and well-being. It is therefore our intention to provide an inclusive, broad and balanced Physical Education curriculum. This is not just about the 2 hours of Physical Education they receive on a weekly basis but ensuring that they have a  good understanding of the importance of physical activity and how to lead a healthy lifestyle, physically and mentally. The aim is for all pupils to be active for at least 60 minutes a day of moderate or vigorous activity – 30 minutes at school via PE, active breaks/assemblies, golden mile and at least 30 minutes at home. </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DBD43B-B7AE-454E-878F-2CCB7D8279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969422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how does this benefit your child? We identify areas that we feel needs improvements each year. The indicators are the barriers in which we report the spending of the sports premium too and throughout the year these are examples of how the sports premium is used to benefit your child. Staff CPD and training is used to make sure our knowledge is up-to date and provides high quality teaching for all pupils, we replenish the equipment that is required for both lessons and active break times and we recognise the importance of offering a range of clubs, activities and workshops with inspirational individuals, especially during our HLW</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DBD43B-B7AE-454E-878F-2CCB7D8279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548680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50" b="1" dirty="0"/>
              <a:t>Encourage active play every day</a:t>
            </a:r>
            <a:endParaRPr lang="en-US" sz="1050" dirty="0"/>
          </a:p>
          <a:p>
            <a:r>
              <a:rPr lang="en-US" sz="1050" dirty="0"/>
              <a:t>Set aside time for outdoor play, walking, scooting, or games.</a:t>
            </a:r>
          </a:p>
          <a:p>
            <a:r>
              <a:rPr lang="en-US" sz="1050" dirty="0"/>
              <a:t>Let children move in a way they enjoy—running, dancing, climbing, skipping, or playing ball.</a:t>
            </a:r>
          </a:p>
          <a:p>
            <a:r>
              <a:rPr lang="en-US" sz="1050" b="1" dirty="0"/>
              <a:t>2. Teach fundamental movement skills</a:t>
            </a:r>
            <a:endParaRPr lang="en-US" sz="1050" dirty="0"/>
          </a:p>
          <a:p>
            <a:r>
              <a:rPr lang="en-US" sz="1050" dirty="0"/>
              <a:t>Help children learn to </a:t>
            </a:r>
            <a:r>
              <a:rPr lang="en-US" sz="1050" b="1" dirty="0"/>
              <a:t>ride a bike</a:t>
            </a:r>
            <a:r>
              <a:rPr lang="en-US" sz="1050" dirty="0"/>
              <a:t>, </a:t>
            </a:r>
            <a:r>
              <a:rPr lang="en-US" sz="1050" b="1" dirty="0"/>
              <a:t>swim</a:t>
            </a:r>
            <a:r>
              <a:rPr lang="en-US" sz="1050" dirty="0"/>
              <a:t>, throw, catch, balance, and jump.</a:t>
            </a:r>
          </a:p>
          <a:p>
            <a:r>
              <a:rPr lang="en-US" sz="1050" dirty="0"/>
              <a:t>These skills build confidence and help them enjoy being active as they grow.</a:t>
            </a:r>
          </a:p>
          <a:p>
            <a:r>
              <a:rPr lang="en-US" sz="1050" b="1" dirty="0"/>
              <a:t>3. Be active as a family</a:t>
            </a:r>
            <a:endParaRPr lang="en-US" sz="1050" dirty="0"/>
          </a:p>
          <a:p>
            <a:r>
              <a:rPr lang="en-US" sz="1050" dirty="0"/>
              <a:t>Go for family walks</a:t>
            </a:r>
          </a:p>
          <a:p>
            <a:r>
              <a:rPr lang="en-US" sz="1050" dirty="0"/>
              <a:t>Visit the park together</a:t>
            </a:r>
          </a:p>
          <a:p>
            <a:r>
              <a:rPr lang="en-US" sz="1050" dirty="0"/>
              <a:t>Choose active weekend activities (swimming, hiking, cycling)</a:t>
            </a:r>
          </a:p>
          <a:p>
            <a:r>
              <a:rPr lang="en-US" sz="1050" b="1" dirty="0"/>
              <a:t>4. Support healthy sleep routines</a:t>
            </a:r>
            <a:r>
              <a:rPr lang="en-US" sz="1050" dirty="0"/>
              <a:t/>
            </a:r>
            <a:br>
              <a:rPr lang="en-US" sz="1050" dirty="0"/>
            </a:br>
            <a:r>
              <a:rPr lang="en-US" sz="1050" dirty="0"/>
              <a:t>Good sleep makes children more ready to learn and play. Parents can help by:</a:t>
            </a:r>
          </a:p>
          <a:p>
            <a:r>
              <a:rPr lang="en-US" sz="1050" dirty="0"/>
              <a:t>Keeping consistent bedtimes and wake-up times</a:t>
            </a:r>
          </a:p>
          <a:p>
            <a:r>
              <a:rPr lang="en-US" sz="1050" dirty="0"/>
              <a:t>Creating a calming bedtime routine</a:t>
            </a:r>
          </a:p>
          <a:p>
            <a:r>
              <a:rPr lang="en-US" sz="1050" dirty="0"/>
              <a:t>Reducing screen time before bed</a:t>
            </a:r>
          </a:p>
          <a:p>
            <a:r>
              <a:rPr lang="en-US" sz="1050" b="1" dirty="0"/>
              <a:t>5. Limit screen time</a:t>
            </a:r>
            <a:endParaRPr lang="en-US" sz="1050" dirty="0"/>
          </a:p>
          <a:p>
            <a:r>
              <a:rPr lang="en-US" sz="1050" dirty="0"/>
              <a:t>Encourage breaks from screens and replace some screen time with movement or outdoor play.</a:t>
            </a:r>
          </a:p>
          <a:p>
            <a:r>
              <a:rPr lang="en-US" sz="1050" dirty="0"/>
              <a:t>Set simple limits—e.g., “Move for 30 minutes before screen time.”</a:t>
            </a:r>
          </a:p>
          <a:p>
            <a:r>
              <a:rPr lang="en-US" sz="1050" b="1" dirty="0"/>
              <a:t>6. Make activity part of daily life</a:t>
            </a:r>
            <a:endParaRPr lang="en-US" sz="1050" dirty="0"/>
          </a:p>
          <a:p>
            <a:r>
              <a:rPr lang="en-US" sz="1050" dirty="0"/>
              <a:t>Walk or cycle short journeys when possible</a:t>
            </a:r>
          </a:p>
          <a:p>
            <a:r>
              <a:rPr lang="en-US" sz="1050" dirty="0"/>
              <a:t>Take stairs instead of lifts</a:t>
            </a:r>
          </a:p>
          <a:p>
            <a:r>
              <a:rPr lang="en-US" sz="1050" dirty="0"/>
              <a:t>Include quick movement breaks at home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DBD43B-B7AE-454E-878F-2CCB7D8279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50920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Working together as school and home is one of the most powerful ways to help children thrive. Hopefully this has highlighted manageable changes that can make a real difference!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DBD43B-B7AE-454E-878F-2CCB7D8279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7001168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This presentation explains how maths is taught today, why it may look different from when many parents were at school, and how you can support your child confidently at home.</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234499077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Maths is about much more than numbers. It teaches children how to think, reason, and persevere—skills needed for everyday life and future learning.</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42003110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We follow a mastery approach using White Rose Maths, focusing on depth, secure understanding, and confidence rather than rushing through content.</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409963778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Key concepts are introduced early and revisited regularly, allowing children to deepen understanding year by year.</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145541711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Children move through CPA to build secure understanding. Using equipment and drawings shows deep learning, not weakness.</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404138706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Part–part–whole helps children understand relationships between numbers and underpins all four operations and fractions.</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152176349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Our calculation policy follows White Rose guidance, ensuring children understand why methods work before moving to formal written approaches.</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280143997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Children secure number bonds and place value before moving to written methods, ensuring understanding rather than memorisation.</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91590065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Multiplication starts with grouping and arrays. Times tables are taught early and division alongside multiplication to show connections.</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22719169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Fractions are taught from Year 1 and 2 using concrete and pictorial models to prevent misconceptions later.</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175988756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Using correct mathematical language helps children explain their thinking and deepen understanding.</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87822911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Fluency is about accuracy and flexibility, not speed alone. Secure fluency supports problem solving.</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5305976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Parents do not need to teach methods. Talking about maths and encouraging explanation is highly effective.</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73618528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Maths provides opportunities to develop resilience. Encourage effort and reassure children that mistakes help learning.</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234558896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We monitor progress closely and provide targeted interventions where needed.</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215870020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When school and home work together, children develop strong maths skills and a positive mindset.</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60336817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72C28CD-179B-4246-8659-B3D9E2B8D30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143499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72C28CD-179B-4246-8659-B3D9E2B8D30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655844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1/12/2026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1/12/2026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1/12/2026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BCAD085-E8A6-8845-BD4E-CB4CCA059FC4}" type="datetimeFigureOut">
              <a:rPr lang="en-US" smtClean="0"/>
              <a:t>1/12/2026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41815104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EA2B1DD-01EE-42C9-914F-A97C3EA1175A}" type="datetimeFigureOut">
              <a:rPr lang="en-GB" smtClean="0"/>
              <a:t>12/01/2026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FF4BA7-5052-4F06-8A65-5324AC86C8B4}" type="slidenum">
              <a:rPr lang="en-GB" smtClean="0"/>
              <a:t>‹#›</a:t>
            </a:fld>
            <a:endParaRPr lang="en-GB"/>
          </a:p>
        </p:txBody>
      </p:sp>
    </p:spTree>
    <p:extLst>
      <p:ext uri="{BB962C8B-B14F-4D97-AF65-F5344CB8AC3E}">
        <p14:creationId xmlns:p14="http://schemas.microsoft.com/office/powerpoint/2010/main" val="24455508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EA2B1DD-01EE-42C9-914F-A97C3EA1175A}" type="datetimeFigureOut">
              <a:rPr lang="en-GB" smtClean="0"/>
              <a:t>12/01/2026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FF4BA7-5052-4F06-8A65-5324AC86C8B4}" type="slidenum">
              <a:rPr lang="en-GB" smtClean="0"/>
              <a:t>‹#›</a:t>
            </a:fld>
            <a:endParaRPr lang="en-GB"/>
          </a:p>
        </p:txBody>
      </p:sp>
    </p:spTree>
    <p:extLst>
      <p:ext uri="{BB962C8B-B14F-4D97-AF65-F5344CB8AC3E}">
        <p14:creationId xmlns:p14="http://schemas.microsoft.com/office/powerpoint/2010/main" val="4928631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EA2B1DD-01EE-42C9-914F-A97C3EA1175A}" type="datetimeFigureOut">
              <a:rPr lang="en-GB" smtClean="0"/>
              <a:t>12/01/2026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FF4BA7-5052-4F06-8A65-5324AC86C8B4}" type="slidenum">
              <a:rPr lang="en-GB" smtClean="0"/>
              <a:t>‹#›</a:t>
            </a:fld>
            <a:endParaRPr lang="en-GB"/>
          </a:p>
        </p:txBody>
      </p:sp>
    </p:spTree>
    <p:extLst>
      <p:ext uri="{BB962C8B-B14F-4D97-AF65-F5344CB8AC3E}">
        <p14:creationId xmlns:p14="http://schemas.microsoft.com/office/powerpoint/2010/main" val="32107383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671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825625"/>
            <a:ext cx="38671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EA2B1DD-01EE-42C9-914F-A97C3EA1175A}" type="datetimeFigureOut">
              <a:rPr lang="en-GB" smtClean="0"/>
              <a:t>12/01/2026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FF4BA7-5052-4F06-8A65-5324AC86C8B4}" type="slidenum">
              <a:rPr lang="en-GB" smtClean="0"/>
              <a:t>‹#›</a:t>
            </a:fld>
            <a:endParaRPr lang="en-GB"/>
          </a:p>
        </p:txBody>
      </p:sp>
    </p:spTree>
    <p:extLst>
      <p:ext uri="{BB962C8B-B14F-4D97-AF65-F5344CB8AC3E}">
        <p14:creationId xmlns:p14="http://schemas.microsoft.com/office/powerpoint/2010/main" val="6384133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EA2B1DD-01EE-42C9-914F-A97C3EA1175A}" type="datetimeFigureOut">
              <a:rPr lang="en-GB" smtClean="0"/>
              <a:t>12/01/2026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EFF4BA7-5052-4F06-8A65-5324AC86C8B4}" type="slidenum">
              <a:rPr lang="en-GB" smtClean="0"/>
              <a:t>‹#›</a:t>
            </a:fld>
            <a:endParaRPr lang="en-GB"/>
          </a:p>
        </p:txBody>
      </p:sp>
    </p:spTree>
    <p:extLst>
      <p:ext uri="{BB962C8B-B14F-4D97-AF65-F5344CB8AC3E}">
        <p14:creationId xmlns:p14="http://schemas.microsoft.com/office/powerpoint/2010/main" val="8599545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EA2B1DD-01EE-42C9-914F-A97C3EA1175A}" type="datetimeFigureOut">
              <a:rPr lang="en-GB" smtClean="0"/>
              <a:t>12/01/2026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EFF4BA7-5052-4F06-8A65-5324AC86C8B4}" type="slidenum">
              <a:rPr lang="en-GB" smtClean="0"/>
              <a:t>‹#›</a:t>
            </a:fld>
            <a:endParaRPr lang="en-GB"/>
          </a:p>
        </p:txBody>
      </p:sp>
    </p:spTree>
    <p:extLst>
      <p:ext uri="{BB962C8B-B14F-4D97-AF65-F5344CB8AC3E}">
        <p14:creationId xmlns:p14="http://schemas.microsoft.com/office/powerpoint/2010/main" val="16947548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A2B1DD-01EE-42C9-914F-A97C3EA1175A}" type="datetimeFigureOut">
              <a:rPr lang="en-GB" smtClean="0"/>
              <a:t>12/01/2026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EFF4BA7-5052-4F06-8A65-5324AC86C8B4}" type="slidenum">
              <a:rPr lang="en-GB" smtClean="0"/>
              <a:t>‹#›</a:t>
            </a:fld>
            <a:endParaRPr lang="en-GB"/>
          </a:p>
        </p:txBody>
      </p:sp>
    </p:spTree>
    <p:extLst>
      <p:ext uri="{BB962C8B-B14F-4D97-AF65-F5344CB8AC3E}">
        <p14:creationId xmlns:p14="http://schemas.microsoft.com/office/powerpoint/2010/main" val="19384161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EA2B1DD-01EE-42C9-914F-A97C3EA1175A}" type="datetimeFigureOut">
              <a:rPr lang="en-GB" smtClean="0"/>
              <a:t>12/01/2026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FF4BA7-5052-4F06-8A65-5324AC86C8B4}" type="slidenum">
              <a:rPr lang="en-GB" smtClean="0"/>
              <a:t>‹#›</a:t>
            </a:fld>
            <a:endParaRPr lang="en-GB"/>
          </a:p>
        </p:txBody>
      </p:sp>
    </p:spTree>
    <p:extLst>
      <p:ext uri="{BB962C8B-B14F-4D97-AF65-F5344CB8AC3E}">
        <p14:creationId xmlns:p14="http://schemas.microsoft.com/office/powerpoint/2010/main" val="29125895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EA2B1DD-01EE-42C9-914F-A97C3EA1175A}" type="datetimeFigureOut">
              <a:rPr lang="en-GB" smtClean="0"/>
              <a:t>12/01/2026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FF4BA7-5052-4F06-8A65-5324AC86C8B4}" type="slidenum">
              <a:rPr lang="en-GB" smtClean="0"/>
              <a:t>‹#›</a:t>
            </a:fld>
            <a:endParaRPr lang="en-GB"/>
          </a:p>
        </p:txBody>
      </p:sp>
    </p:spTree>
    <p:extLst>
      <p:ext uri="{BB962C8B-B14F-4D97-AF65-F5344CB8AC3E}">
        <p14:creationId xmlns:p14="http://schemas.microsoft.com/office/powerpoint/2010/main" val="21446487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EA2B1DD-01EE-42C9-914F-A97C3EA1175A}" type="datetimeFigureOut">
              <a:rPr lang="en-GB" smtClean="0"/>
              <a:t>12/01/2026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FF4BA7-5052-4F06-8A65-5324AC86C8B4}" type="slidenum">
              <a:rPr lang="en-GB" smtClean="0"/>
              <a:t>‹#›</a:t>
            </a:fld>
            <a:endParaRPr lang="en-GB"/>
          </a:p>
        </p:txBody>
      </p:sp>
    </p:spTree>
    <p:extLst>
      <p:ext uri="{BB962C8B-B14F-4D97-AF65-F5344CB8AC3E}">
        <p14:creationId xmlns:p14="http://schemas.microsoft.com/office/powerpoint/2010/main" val="33354342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EA2B1DD-01EE-42C9-914F-A97C3EA1175A}" type="datetimeFigureOut">
              <a:rPr lang="en-GB" smtClean="0"/>
              <a:t>12/01/2026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FF4BA7-5052-4F06-8A65-5324AC86C8B4}" type="slidenum">
              <a:rPr lang="en-GB" smtClean="0"/>
              <a:t>‹#›</a:t>
            </a:fld>
            <a:endParaRPr lang="en-GB"/>
          </a:p>
        </p:txBody>
      </p:sp>
    </p:spTree>
    <p:extLst>
      <p:ext uri="{BB962C8B-B14F-4D97-AF65-F5344CB8AC3E}">
        <p14:creationId xmlns:p14="http://schemas.microsoft.com/office/powerpoint/2010/main" val="42400356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defTabSz="342900"/>
            <a:fld id="{F56C038B-26BC-4C2E-8A12-7AA7F3822856}" type="datetimeFigureOut">
              <a:rPr lang="en-GB" smtClean="0">
                <a:solidFill>
                  <a:prstClr val="black">
                    <a:tint val="75000"/>
                  </a:prstClr>
                </a:solidFill>
              </a:rPr>
              <a:pPr defTabSz="342900"/>
              <a:t>12/01/2026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pPr defTabSz="342900"/>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defTabSz="342900"/>
            <a:fld id="{22F293E7-2F66-4CB2-A193-65329BC54D0B}" type="slidenum">
              <a:rPr lang="en-GB" smtClean="0">
                <a:solidFill>
                  <a:prstClr val="black">
                    <a:tint val="75000"/>
                  </a:prstClr>
                </a:solidFill>
              </a:rPr>
              <a:pPr defTabSz="342900"/>
              <a:t>‹#›</a:t>
            </a:fld>
            <a:endParaRPr lang="en-GB">
              <a:solidFill>
                <a:prstClr val="black">
                  <a:tint val="75000"/>
                </a:prstClr>
              </a:solidFill>
            </a:endParaRPr>
          </a:p>
        </p:txBody>
      </p:sp>
    </p:spTree>
    <p:extLst>
      <p:ext uri="{BB962C8B-B14F-4D97-AF65-F5344CB8AC3E}">
        <p14:creationId xmlns:p14="http://schemas.microsoft.com/office/powerpoint/2010/main" val="38629106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defTabSz="342900"/>
            <a:fld id="{F56C038B-26BC-4C2E-8A12-7AA7F3822856}" type="datetimeFigureOut">
              <a:rPr lang="en-GB" smtClean="0">
                <a:solidFill>
                  <a:prstClr val="black">
                    <a:tint val="75000"/>
                  </a:prstClr>
                </a:solidFill>
              </a:rPr>
              <a:pPr defTabSz="342900"/>
              <a:t>12/01/2026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pPr defTabSz="342900"/>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defTabSz="342900"/>
            <a:fld id="{22F293E7-2F66-4CB2-A193-65329BC54D0B}" type="slidenum">
              <a:rPr lang="en-GB" smtClean="0">
                <a:solidFill>
                  <a:prstClr val="black">
                    <a:tint val="75000"/>
                  </a:prstClr>
                </a:solidFill>
              </a:rPr>
              <a:pPr defTabSz="342900"/>
              <a:t>‹#›</a:t>
            </a:fld>
            <a:endParaRPr lang="en-GB">
              <a:solidFill>
                <a:prstClr val="black">
                  <a:tint val="75000"/>
                </a:prstClr>
              </a:solidFill>
            </a:endParaRPr>
          </a:p>
        </p:txBody>
      </p:sp>
    </p:spTree>
    <p:extLst>
      <p:ext uri="{BB962C8B-B14F-4D97-AF65-F5344CB8AC3E}">
        <p14:creationId xmlns:p14="http://schemas.microsoft.com/office/powerpoint/2010/main" val="29027151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pPr defTabSz="685800">
              <a:defRPr/>
            </a:pPr>
            <a:fld id="{0C72436E-417B-430D-B090-784FF47A1773}" type="datetimeFigureOut">
              <a:rPr lang="en-GB" smtClean="0">
                <a:solidFill>
                  <a:prstClr val="black">
                    <a:tint val="75000"/>
                  </a:prstClr>
                </a:solidFill>
              </a:rPr>
              <a:pPr defTabSz="685800">
                <a:defRPr/>
              </a:pPr>
              <a:t>12/01/2026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pPr defTabSz="685800">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defRPr/>
            </a:pPr>
            <a:fld id="{CA56D0AD-8C2E-49E5-8279-459442E4B00E}" type="slidenum">
              <a:rPr lang="en-GB" smtClean="0">
                <a:solidFill>
                  <a:prstClr val="black">
                    <a:tint val="75000"/>
                  </a:prstClr>
                </a:solidFill>
              </a:rPr>
              <a:pPr defTabSz="685800">
                <a:defRPr/>
              </a:pPr>
              <a:t>‹#›</a:t>
            </a:fld>
            <a:endParaRPr lang="en-GB">
              <a:solidFill>
                <a:prstClr val="black">
                  <a:tint val="75000"/>
                </a:prstClr>
              </a:solidFill>
            </a:endParaRPr>
          </a:p>
        </p:txBody>
      </p:sp>
    </p:spTree>
    <p:extLst>
      <p:ext uri="{BB962C8B-B14F-4D97-AF65-F5344CB8AC3E}">
        <p14:creationId xmlns:p14="http://schemas.microsoft.com/office/powerpoint/2010/main" val="118401563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F56C038B-26BC-4C2E-8A12-7AA7F3822856}" type="datetimeFigureOut">
              <a:rPr lang="en-GB" smtClean="0">
                <a:solidFill>
                  <a:prstClr val="black">
                    <a:tint val="75000"/>
                  </a:prstClr>
                </a:solidFill>
              </a:rPr>
              <a:pPr defTabSz="685800"/>
              <a:t>12/01/2026</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22F293E7-2F66-4CB2-A193-65329BC54D0B}" type="slidenum">
              <a:rPr lang="en-GB" smtClean="0">
                <a:solidFill>
                  <a:prstClr val="black">
                    <a:tint val="75000"/>
                  </a:prstClr>
                </a:solidFill>
              </a:rPr>
              <a:pPr defTabSz="685800"/>
              <a:t>‹#›</a:t>
            </a:fld>
            <a:endParaRPr lang="en-GB">
              <a:solidFill>
                <a:prstClr val="black">
                  <a:tint val="75000"/>
                </a:prstClr>
              </a:solidFill>
            </a:endParaRPr>
          </a:p>
        </p:txBody>
      </p:sp>
    </p:spTree>
    <p:extLst>
      <p:ext uri="{BB962C8B-B14F-4D97-AF65-F5344CB8AC3E}">
        <p14:creationId xmlns:p14="http://schemas.microsoft.com/office/powerpoint/2010/main" val="27247625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defTabSz="685800"/>
            <a:fld id="{F56C038B-26BC-4C2E-8A12-7AA7F3822856}" type="datetimeFigureOut">
              <a:rPr lang="en-GB" smtClean="0">
                <a:solidFill>
                  <a:prstClr val="black">
                    <a:tint val="75000"/>
                  </a:prstClr>
                </a:solidFill>
              </a:rPr>
              <a:pPr defTabSz="685800"/>
              <a:t>12/01/2026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22F293E7-2F66-4CB2-A193-65329BC54D0B}" type="slidenum">
              <a:rPr lang="en-GB" smtClean="0">
                <a:solidFill>
                  <a:prstClr val="black">
                    <a:tint val="75000"/>
                  </a:prstClr>
                </a:solidFill>
              </a:rPr>
              <a:pPr defTabSz="685800"/>
              <a:t>‹#›</a:t>
            </a:fld>
            <a:endParaRPr lang="en-GB">
              <a:solidFill>
                <a:prstClr val="black">
                  <a:tint val="75000"/>
                </a:prstClr>
              </a:solidFill>
            </a:endParaRPr>
          </a:p>
        </p:txBody>
      </p:sp>
    </p:spTree>
    <p:extLst>
      <p:ext uri="{BB962C8B-B14F-4D97-AF65-F5344CB8AC3E}">
        <p14:creationId xmlns:p14="http://schemas.microsoft.com/office/powerpoint/2010/main" val="14193764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1E3A32B-A871-4412-BB25-BEC9E2410608}"/>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DA2D03E4-8FB1-4A4B-8C62-7534C2D174EA}"/>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E3287E57-C611-4E4F-9DE9-CC5C4AE2DD6C}"/>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xmlns="" id="{F1A34A25-7780-4180-855D-AA932A0C0756}"/>
              </a:ext>
            </a:extLst>
          </p:cNvPr>
          <p:cNvSpPr>
            <a:spLocks noGrp="1"/>
          </p:cNvSpPr>
          <p:nvPr>
            <p:ph type="dt" sz="half" idx="10"/>
          </p:nvPr>
        </p:nvSpPr>
        <p:spPr/>
        <p:txBody>
          <a:bodyPr/>
          <a:lstStyle/>
          <a:p>
            <a:pPr defTabSz="685800"/>
            <a:fld id="{EC9318F1-EC7C-4A96-95B0-C7D5DC5B75F6}" type="datetimeFigureOut">
              <a:rPr lang="en-GB" smtClean="0">
                <a:solidFill>
                  <a:prstClr val="black">
                    <a:tint val="75000"/>
                  </a:prstClr>
                </a:solidFill>
              </a:rPr>
              <a:pPr defTabSz="685800"/>
              <a:t>12/01/2026</a:t>
            </a:fld>
            <a:endParaRPr lang="en-GB" dirty="0">
              <a:solidFill>
                <a:prstClr val="black">
                  <a:tint val="75000"/>
                </a:prstClr>
              </a:solidFill>
            </a:endParaRPr>
          </a:p>
        </p:txBody>
      </p:sp>
      <p:sp>
        <p:nvSpPr>
          <p:cNvPr id="6" name="Footer Placeholder 5">
            <a:extLst>
              <a:ext uri="{FF2B5EF4-FFF2-40B4-BE49-F238E27FC236}">
                <a16:creationId xmlns:a16="http://schemas.microsoft.com/office/drawing/2014/main" xmlns="" id="{4B431FD4-660D-4B30-B011-CC3F6C376393}"/>
              </a:ext>
            </a:extLst>
          </p:cNvPr>
          <p:cNvSpPr>
            <a:spLocks noGrp="1"/>
          </p:cNvSpPr>
          <p:nvPr>
            <p:ph type="ftr" sz="quarter" idx="11"/>
          </p:nvPr>
        </p:nvSpPr>
        <p:spPr/>
        <p:txBody>
          <a:bodyPr/>
          <a:lstStyle/>
          <a:p>
            <a:pPr defTabSz="685800"/>
            <a:endParaRPr lang="en-GB" dirty="0">
              <a:solidFill>
                <a:prstClr val="black">
                  <a:tint val="75000"/>
                </a:prstClr>
              </a:solidFill>
            </a:endParaRPr>
          </a:p>
        </p:txBody>
      </p:sp>
      <p:sp>
        <p:nvSpPr>
          <p:cNvPr id="7" name="Slide Number Placeholder 6">
            <a:extLst>
              <a:ext uri="{FF2B5EF4-FFF2-40B4-BE49-F238E27FC236}">
                <a16:creationId xmlns:a16="http://schemas.microsoft.com/office/drawing/2014/main" xmlns="" id="{DF43E8C1-6D5B-4418-AA7B-058687CC1887}"/>
              </a:ext>
            </a:extLst>
          </p:cNvPr>
          <p:cNvSpPr>
            <a:spLocks noGrp="1"/>
          </p:cNvSpPr>
          <p:nvPr>
            <p:ph type="sldNum" sz="quarter" idx="12"/>
          </p:nvPr>
        </p:nvSpPr>
        <p:spPr/>
        <p:txBody>
          <a:bodyPr/>
          <a:lstStyle/>
          <a:p>
            <a:pPr defTabSz="685800"/>
            <a:fld id="{BE18D37F-27CD-4656-9098-C9907740AB8D}" type="slidenum">
              <a:rPr lang="en-GB" smtClean="0">
                <a:solidFill>
                  <a:prstClr val="black">
                    <a:tint val="75000"/>
                  </a:prstClr>
                </a:solidFill>
              </a:rPr>
              <a:pPr defTabSz="685800"/>
              <a:t>‹#›</a:t>
            </a:fld>
            <a:endParaRPr lang="en-GB" dirty="0">
              <a:solidFill>
                <a:prstClr val="black">
                  <a:tint val="75000"/>
                </a:prstClr>
              </a:solidFill>
            </a:endParaRPr>
          </a:p>
        </p:txBody>
      </p:sp>
    </p:spTree>
    <p:extLst>
      <p:ext uri="{BB962C8B-B14F-4D97-AF65-F5344CB8AC3E}">
        <p14:creationId xmlns:p14="http://schemas.microsoft.com/office/powerpoint/2010/main" val="39446047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4" Type="http://schemas.openxmlformats.org/officeDocument/2006/relationships/image" Target="../media/image1.png"/></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26.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28.xml"/><Relationship Id="rId1" Type="http://schemas.openxmlformats.org/officeDocument/2006/relationships/slideLayout" Target="../slideLayouts/slideLayout27.xml"/><Relationship Id="rId4" Type="http://schemas.openxmlformats.org/officeDocument/2006/relationships/image" Target="../media/image1.png"/></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6.xml"/><Relationship Id="rId1"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1/12/2026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2" r:id="rId1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A2B1DD-01EE-42C9-914F-A97C3EA1175A}" type="datetimeFigureOut">
              <a:rPr lang="en-GB" smtClean="0"/>
              <a:t>12/01/2026</a:t>
            </a:fld>
            <a:endParaRPr lang="en-GB"/>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FF4BA7-5052-4F06-8A65-5324AC86C8B4}" type="slidenum">
              <a:rPr lang="en-GB" smtClean="0"/>
              <a:t>‹#›</a:t>
            </a:fld>
            <a:endParaRPr lang="en-GB"/>
          </a:p>
        </p:txBody>
      </p:sp>
    </p:spTree>
    <p:extLst>
      <p:ext uri="{BB962C8B-B14F-4D97-AF65-F5344CB8AC3E}">
        <p14:creationId xmlns:p14="http://schemas.microsoft.com/office/powerpoint/2010/main" val="416977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F56C038B-26BC-4C2E-8A12-7AA7F3822856}" type="datetimeFigureOut">
              <a:rPr lang="en-GB" smtClean="0"/>
              <a:t>12/01/2026</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2F293E7-2F66-4CB2-A193-65329BC54D0B}" type="slidenum">
              <a:rPr lang="en-GB" smtClean="0"/>
              <a:t>‹#›</a:t>
            </a:fld>
            <a:endParaRPr lang="en-GB"/>
          </a:p>
        </p:txBody>
      </p:sp>
      <p:pic>
        <p:nvPicPr>
          <p:cNvPr id="7" name="Picture 6"/>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29649103"/>
      </p:ext>
    </p:extLst>
  </p:cSld>
  <p:clrMap bg1="lt1" tx1="dk1" bg2="lt2" tx2="dk2" accent1="accent1" accent2="accent2" accent3="accent3" accent4="accent4" accent5="accent5" accent6="accent6" hlink="hlink" folHlink="folHlink"/>
  <p:sldLayoutIdLst>
    <p:sldLayoutId id="2147483674" r:id="rId1"/>
    <p:sldLayoutId id="2147483675" r:id="rId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0C72436E-417B-430D-B090-784FF47A1773}" type="datetimeFigureOut">
              <a:rPr lang="en-GB" smtClean="0"/>
              <a:t>12/01/2026</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A56D0AD-8C2E-49E5-8279-459442E4B00E}" type="slidenum">
              <a:rPr lang="en-GB" smtClean="0"/>
              <a:t>‹#›</a:t>
            </a:fld>
            <a:endParaRPr lang="en-GB"/>
          </a:p>
        </p:txBody>
      </p:sp>
    </p:spTree>
    <p:extLst>
      <p:ext uri="{BB962C8B-B14F-4D97-AF65-F5344CB8AC3E}">
        <p14:creationId xmlns:p14="http://schemas.microsoft.com/office/powerpoint/2010/main" val="261480347"/>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F56C038B-26BC-4C2E-8A12-7AA7F3822856}" type="datetimeFigureOut">
              <a:rPr lang="en-GB" smtClean="0"/>
              <a:t>12/01/2026</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2F293E7-2F66-4CB2-A193-65329BC54D0B}" type="slidenum">
              <a:rPr lang="en-GB" smtClean="0"/>
              <a:t>‹#›</a:t>
            </a:fld>
            <a:endParaRPr lang="en-GB"/>
          </a:p>
        </p:txBody>
      </p:sp>
    </p:spTree>
    <p:extLst>
      <p:ext uri="{BB962C8B-B14F-4D97-AF65-F5344CB8AC3E}">
        <p14:creationId xmlns:p14="http://schemas.microsoft.com/office/powerpoint/2010/main" val="3049080842"/>
      </p:ext>
    </p:extLst>
  </p:cSld>
  <p:clrMap bg1="lt1" tx1="dk1" bg2="lt2" tx2="dk2" accent1="accent1" accent2="accent2" accent3="accent3" accent4="accent4" accent5="accent5" accent6="accent6" hlink="hlink" folHlink="folHlink"/>
  <p:sldLayoutIdLst>
    <p:sldLayoutId id="2147483679" r:id="rId1"/>
    <p:sldLayoutId id="2147483680" r:id="rId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xmlns="" id="{A5996F6E-54F0-4D9E-8E38-CC7ECFDDADA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14375" y="0"/>
            <a:ext cx="7800974" cy="6858000"/>
          </a:xfrm>
          <a:prstGeom prst="rect">
            <a:avLst/>
          </a:prstGeom>
        </p:spPr>
      </p:pic>
      <p:sp>
        <p:nvSpPr>
          <p:cNvPr id="2" name="Title Placeholder 1">
            <a:extLst>
              <a:ext uri="{FF2B5EF4-FFF2-40B4-BE49-F238E27FC236}">
                <a16:creationId xmlns:a16="http://schemas.microsoft.com/office/drawing/2014/main" xmlns="" id="{D9A35C02-C8C5-43DD-A526-235F97BC794A}"/>
              </a:ext>
            </a:extLst>
          </p:cNvPr>
          <p:cNvSpPr>
            <a:spLocks noGrp="1"/>
          </p:cNvSpPr>
          <p:nvPr>
            <p:ph type="title"/>
          </p:nvPr>
        </p:nvSpPr>
        <p:spPr>
          <a:xfrm>
            <a:off x="714375" y="365126"/>
            <a:ext cx="7800975"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F060786D-6ECE-43C7-BFBE-C6DA7E4C34DB}"/>
              </a:ext>
            </a:extLst>
          </p:cNvPr>
          <p:cNvSpPr>
            <a:spLocks noGrp="1"/>
          </p:cNvSpPr>
          <p:nvPr>
            <p:ph type="body" idx="1"/>
          </p:nvPr>
        </p:nvSpPr>
        <p:spPr>
          <a:xfrm>
            <a:off x="714375" y="1825625"/>
            <a:ext cx="7800975"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xmlns="" id="{94C0C7FA-7490-4829-B255-9E22C38E8FB7}"/>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EC9318F1-EC7C-4A96-95B0-C7D5DC5B75F6}" type="datetimeFigureOut">
              <a:rPr lang="en-GB" smtClean="0"/>
              <a:t>12/01/2026</a:t>
            </a:fld>
            <a:endParaRPr lang="en-GB" dirty="0"/>
          </a:p>
        </p:txBody>
      </p:sp>
      <p:sp>
        <p:nvSpPr>
          <p:cNvPr id="5" name="Footer Placeholder 4">
            <a:extLst>
              <a:ext uri="{FF2B5EF4-FFF2-40B4-BE49-F238E27FC236}">
                <a16:creationId xmlns:a16="http://schemas.microsoft.com/office/drawing/2014/main" xmlns="" id="{EB55795A-BC5C-491D-B8D7-F54984331992}"/>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xmlns="" id="{99AEE52A-D2BC-4440-8EEB-16E624AE5FF4}"/>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E18D37F-27CD-4656-9098-C9907740AB8D}" type="slidenum">
              <a:rPr lang="en-GB" smtClean="0"/>
              <a:t>‹#›</a:t>
            </a:fld>
            <a:endParaRPr lang="en-GB" dirty="0"/>
          </a:p>
        </p:txBody>
      </p:sp>
    </p:spTree>
    <p:extLst>
      <p:ext uri="{BB962C8B-B14F-4D97-AF65-F5344CB8AC3E}">
        <p14:creationId xmlns:p14="http://schemas.microsoft.com/office/powerpoint/2010/main" val="242276807"/>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DFE%20-%20Charcater%20Education"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s://www.jubileecentre.ac.uk/character-education-/the-jubilee-centre-framework-for-character-education-in-schools/"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5.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5.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25.xml"/><Relationship Id="rId5" Type="http://schemas.openxmlformats.org/officeDocument/2006/relationships/image" Target="../media/image11.png"/><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6.xml.rels><?xml version="1.0" encoding="UTF-8" standalone="yes"?>
<Relationships xmlns="http://schemas.openxmlformats.org/package/2006/relationships"><Relationship Id="rId3" Type="http://schemas.openxmlformats.org/officeDocument/2006/relationships/hyperlink" Target="https://www.nhs.uk/mental-health/children-and-young-adults/advice-for-parents/" TargetMode="External"/><Relationship Id="rId2" Type="http://schemas.openxmlformats.org/officeDocument/2006/relationships/hyperlink" Target="https://www.nhs.uk/mental-health/children-and-young-adults/mental-health-support" TargetMode="External"/><Relationship Id="rId1" Type="http://schemas.openxmlformats.org/officeDocument/2006/relationships/slideLayout" Target="../slideLayouts/slideLayout26.xml"/><Relationship Id="rId6" Type="http://schemas.openxmlformats.org/officeDocument/2006/relationships/hyperlink" Target="https://www.place2be.org.uk/" TargetMode="External"/><Relationship Id="rId5" Type="http://schemas.openxmlformats.org/officeDocument/2006/relationships/hyperlink" Target="https://www.childline.org.uk/" TargetMode="External"/><Relationship Id="rId4" Type="http://schemas.openxmlformats.org/officeDocument/2006/relationships/hyperlink" Target="https://www.youngminds.org.uk/parent/"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9.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9.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9.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9.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9.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9.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9.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9.xml"/></Relationships>
</file>

<file path=ppt/slides/_rels/slide4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8.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8.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8.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8.xml"/></Relationships>
</file>

<file path=ppt/slides/_rels/slide4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8.xml"/></Relationships>
</file>

<file path=ppt/slides/_rels/slide4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1.xml"/><Relationship Id="rId1" Type="http://schemas.openxmlformats.org/officeDocument/2006/relationships/slideLayout" Target="../slideLayouts/slideLayout28.xml"/></Relationships>
</file>

<file path=ppt/slides/_rels/slide4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2.xml"/><Relationship Id="rId1" Type="http://schemas.openxmlformats.org/officeDocument/2006/relationships/slideLayout" Target="../slideLayouts/slideLayout28.xml"/></Relationships>
</file>

<file path=ppt/slides/_rels/slide4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3.xml"/><Relationship Id="rId1" Type="http://schemas.openxmlformats.org/officeDocument/2006/relationships/slideLayout" Target="../slideLayouts/slideLayout28.xml"/></Relationships>
</file>

<file path=ppt/slides/_rels/slide5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4.xml"/><Relationship Id="rId1" Type="http://schemas.openxmlformats.org/officeDocument/2006/relationships/slideLayout" Target="../slideLayouts/slideLayout28.xml"/></Relationships>
</file>

<file path=ppt/slides/_rels/slide5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5.xml"/><Relationship Id="rId1" Type="http://schemas.openxmlformats.org/officeDocument/2006/relationships/slideLayout" Target="../slideLayouts/slideLayout28.xml"/></Relationships>
</file>

<file path=ppt/slides/_rels/slide5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6.xml"/><Relationship Id="rId1" Type="http://schemas.openxmlformats.org/officeDocument/2006/relationships/slideLayout" Target="../slideLayouts/slideLayout28.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8.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8.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8.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8.xml"/><Relationship Id="rId4" Type="http://schemas.openxmlformats.org/officeDocument/2006/relationships/image" Target="../media/image24.png"/></Relationships>
</file>

<file path=ppt/slides/_rels/slide6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50.xml"/><Relationship Id="rId1" Type="http://schemas.openxmlformats.org/officeDocument/2006/relationships/slideLayout" Target="../slideLayouts/slideLayout28.xml"/></Relationships>
</file>

<file path=ppt/slides/_rels/slide6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51.xml"/><Relationship Id="rId1" Type="http://schemas.openxmlformats.org/officeDocument/2006/relationships/slideLayout" Target="../slideLayouts/slideLayout28.xml"/></Relationships>
</file>

<file path=ppt/slides/_rels/slide6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52.xml"/><Relationship Id="rId1" Type="http://schemas.openxmlformats.org/officeDocument/2006/relationships/slideLayout" Target="../slideLayouts/slideLayout28.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3.xml"/><Relationship Id="rId1" Type="http://schemas.openxmlformats.org/officeDocument/2006/relationships/slideLayout" Target="../slideLayouts/slideLayout28.xml"/><Relationship Id="rId4" Type="http://schemas.openxmlformats.org/officeDocument/2006/relationships/image" Target="../media/image30.png"/></Relationships>
</file>

<file path=ppt/slides/_rels/slide7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4.xml"/><Relationship Id="rId1" Type="http://schemas.openxmlformats.org/officeDocument/2006/relationships/slideLayout" Target="../slideLayouts/slideLayout28.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7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27.xml"/></Relationships>
</file>

<file path=ppt/slides/_rels/slide7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7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7.xml"/></Relationships>
</file>

<file path=ppt/slides/_rels/slide7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7.xml"/></Relationships>
</file>

<file path=ppt/slides/_rels/slide7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81.xml.rels><?xml version="1.0" encoding="UTF-8" standalone="yes"?>
<Relationships xmlns="http://schemas.openxmlformats.org/package/2006/relationships"><Relationship Id="rId2" Type="http://schemas.openxmlformats.org/officeDocument/2006/relationships/image" Target="../media/image39.emf"/><Relationship Id="rId1" Type="http://schemas.openxmlformats.org/officeDocument/2006/relationships/slideLayout" Target="../slideLayouts/slideLayout2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8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8303" y="846138"/>
            <a:ext cx="8229600" cy="1143000"/>
          </a:xfrm>
        </p:spPr>
        <p:txBody>
          <a:bodyPr/>
          <a:lstStyle/>
          <a:p>
            <a:r>
              <a:rPr lang="en-GB" dirty="0" smtClean="0"/>
              <a:t>Welcome</a:t>
            </a:r>
            <a:endParaRPr lang="en-GB" dirty="0"/>
          </a:p>
        </p:txBody>
      </p:sp>
      <p:sp>
        <p:nvSpPr>
          <p:cNvPr id="5" name="Content Placeholder 4"/>
          <p:cNvSpPr>
            <a:spLocks noGrp="1"/>
          </p:cNvSpPr>
          <p:nvPr>
            <p:ph idx="1"/>
          </p:nvPr>
        </p:nvSpPr>
        <p:spPr>
          <a:xfrm>
            <a:off x="457200" y="1877993"/>
            <a:ext cx="8229600" cy="4525963"/>
          </a:xfrm>
        </p:spPr>
        <p:txBody>
          <a:bodyPr/>
          <a:lstStyle/>
          <a:p>
            <a:pPr marL="0" indent="0">
              <a:buNone/>
            </a:pPr>
            <a:r>
              <a:rPr lang="en-GB" sz="2400" dirty="0" smtClean="0"/>
              <a:t>                    How to help your child succeed at school</a:t>
            </a:r>
          </a:p>
          <a:p>
            <a:pPr marL="0" indent="0">
              <a:buNone/>
            </a:pPr>
            <a:endParaRPr lang="en-GB" sz="2400" dirty="0" smtClean="0"/>
          </a:p>
          <a:p>
            <a:pPr marL="0" indent="0">
              <a:buNone/>
            </a:pPr>
            <a:endParaRPr lang="en-GB" dirty="0"/>
          </a:p>
        </p:txBody>
      </p:sp>
      <p:graphicFrame>
        <p:nvGraphicFramePr>
          <p:cNvPr id="3" name="Table 2"/>
          <p:cNvGraphicFramePr>
            <a:graphicFrameLocks noGrp="1"/>
          </p:cNvGraphicFramePr>
          <p:nvPr>
            <p:extLst>
              <p:ext uri="{D42A27DB-BD31-4B8C-83A1-F6EECF244321}">
                <p14:modId xmlns:p14="http://schemas.microsoft.com/office/powerpoint/2010/main" val="2294667879"/>
              </p:ext>
            </p:extLst>
          </p:nvPr>
        </p:nvGraphicFramePr>
        <p:xfrm>
          <a:off x="966484" y="2391591"/>
          <a:ext cx="6933237" cy="2923474"/>
        </p:xfrm>
        <a:graphic>
          <a:graphicData uri="http://schemas.openxmlformats.org/drawingml/2006/table">
            <a:tbl>
              <a:tblPr firstRow="1" bandRow="1">
                <a:tableStyleId>{F5AB1C69-6EDB-4FF4-983F-18BD219EF322}</a:tableStyleId>
              </a:tblPr>
              <a:tblGrid>
                <a:gridCol w="4074289">
                  <a:extLst>
                    <a:ext uri="{9D8B030D-6E8A-4147-A177-3AD203B41FA5}">
                      <a16:colId xmlns:a16="http://schemas.microsoft.com/office/drawing/2014/main" xmlns="" val="635201888"/>
                    </a:ext>
                  </a:extLst>
                </a:gridCol>
                <a:gridCol w="2858948">
                  <a:extLst>
                    <a:ext uri="{9D8B030D-6E8A-4147-A177-3AD203B41FA5}">
                      <a16:colId xmlns:a16="http://schemas.microsoft.com/office/drawing/2014/main" xmlns="" val="2455556422"/>
                    </a:ext>
                  </a:extLst>
                </a:gridCol>
              </a:tblGrid>
              <a:tr h="409447">
                <a:tc>
                  <a:txBody>
                    <a:bodyPr/>
                    <a:lstStyle/>
                    <a:p>
                      <a:r>
                        <a:rPr lang="en-GB" dirty="0" smtClean="0"/>
                        <a:t>Title</a:t>
                      </a:r>
                      <a:endParaRPr lang="en-GB" dirty="0"/>
                    </a:p>
                  </a:txBody>
                  <a:tcPr/>
                </a:tc>
                <a:tc>
                  <a:txBody>
                    <a:bodyPr/>
                    <a:lstStyle/>
                    <a:p>
                      <a:r>
                        <a:rPr lang="en-GB" dirty="0" smtClean="0"/>
                        <a:t>Presented by</a:t>
                      </a:r>
                      <a:endParaRPr lang="en-GB" dirty="0"/>
                    </a:p>
                  </a:txBody>
                  <a:tcPr/>
                </a:tc>
                <a:extLst>
                  <a:ext uri="{0D108BD9-81ED-4DB2-BD59-A6C34878D82A}">
                    <a16:rowId xmlns:a16="http://schemas.microsoft.com/office/drawing/2014/main" xmlns="" val="1976779112"/>
                  </a:ext>
                </a:extLst>
              </a:tr>
              <a:tr h="409447">
                <a:tc>
                  <a:txBody>
                    <a:bodyPr/>
                    <a:lstStyle/>
                    <a:p>
                      <a:r>
                        <a:rPr lang="en-GB" dirty="0" smtClean="0"/>
                        <a:t>Welcome</a:t>
                      </a:r>
                      <a:r>
                        <a:rPr lang="en-GB" baseline="0" dirty="0" smtClean="0"/>
                        <a:t> &amp; Character Education</a:t>
                      </a:r>
                      <a:endParaRPr lang="en-GB" dirty="0"/>
                    </a:p>
                  </a:txBody>
                  <a:tcPr/>
                </a:tc>
                <a:tc>
                  <a:txBody>
                    <a:bodyPr/>
                    <a:lstStyle/>
                    <a:p>
                      <a:r>
                        <a:rPr lang="en-GB" dirty="0" smtClean="0"/>
                        <a:t>Mrs Coles</a:t>
                      </a:r>
                      <a:endParaRPr lang="en-GB" dirty="0"/>
                    </a:p>
                  </a:txBody>
                  <a:tcPr/>
                </a:tc>
                <a:extLst>
                  <a:ext uri="{0D108BD9-81ED-4DB2-BD59-A6C34878D82A}">
                    <a16:rowId xmlns:a16="http://schemas.microsoft.com/office/drawing/2014/main" xmlns="" val="1949461181"/>
                  </a:ext>
                </a:extLst>
              </a:tr>
              <a:tr h="409447">
                <a:tc>
                  <a:txBody>
                    <a:bodyPr/>
                    <a:lstStyle/>
                    <a:p>
                      <a:r>
                        <a:rPr lang="en-GB" dirty="0" smtClean="0"/>
                        <a:t>Resilience and well-being</a:t>
                      </a:r>
                      <a:endParaRPr lang="en-GB" dirty="0"/>
                    </a:p>
                  </a:txBody>
                  <a:tcPr/>
                </a:tc>
                <a:tc>
                  <a:txBody>
                    <a:bodyPr/>
                    <a:lstStyle/>
                    <a:p>
                      <a:r>
                        <a:rPr lang="en-GB" dirty="0" smtClean="0"/>
                        <a:t>Mrs Gibson</a:t>
                      </a:r>
                      <a:endParaRPr lang="en-GB" dirty="0"/>
                    </a:p>
                  </a:txBody>
                  <a:tcPr/>
                </a:tc>
                <a:extLst>
                  <a:ext uri="{0D108BD9-81ED-4DB2-BD59-A6C34878D82A}">
                    <a16:rowId xmlns:a16="http://schemas.microsoft.com/office/drawing/2014/main" xmlns="" val="2472699910"/>
                  </a:ext>
                </a:extLst>
              </a:tr>
              <a:tr h="466792">
                <a:tc>
                  <a:txBody>
                    <a:bodyPr/>
                    <a:lstStyle/>
                    <a:p>
                      <a:r>
                        <a:rPr lang="en-GB" dirty="0" smtClean="0"/>
                        <a:t>The wider curriculum</a:t>
                      </a:r>
                    </a:p>
                  </a:txBody>
                  <a:tcPr/>
                </a:tc>
                <a:tc>
                  <a:txBody>
                    <a:bodyPr/>
                    <a:lstStyle/>
                    <a:p>
                      <a:r>
                        <a:rPr lang="en-GB" dirty="0" smtClean="0"/>
                        <a:t>Mrs Alexander &amp; Miss Baldry</a:t>
                      </a:r>
                      <a:endParaRPr lang="en-GB" dirty="0"/>
                    </a:p>
                  </a:txBody>
                  <a:tcPr/>
                </a:tc>
                <a:extLst>
                  <a:ext uri="{0D108BD9-81ED-4DB2-BD59-A6C34878D82A}">
                    <a16:rowId xmlns:a16="http://schemas.microsoft.com/office/drawing/2014/main" xmlns="" val="3489995689"/>
                  </a:ext>
                </a:extLst>
              </a:tr>
              <a:tr h="409447">
                <a:tc>
                  <a:txBody>
                    <a:bodyPr/>
                    <a:lstStyle/>
                    <a:p>
                      <a:r>
                        <a:rPr lang="en-GB" dirty="0" smtClean="0"/>
                        <a:t>Maths</a:t>
                      </a:r>
                      <a:endParaRPr lang="en-GB" dirty="0"/>
                    </a:p>
                  </a:txBody>
                  <a:tcPr/>
                </a:tc>
                <a:tc>
                  <a:txBody>
                    <a:bodyPr/>
                    <a:lstStyle/>
                    <a:p>
                      <a:r>
                        <a:rPr lang="en-GB" dirty="0" smtClean="0"/>
                        <a:t>Mrs Gibson</a:t>
                      </a:r>
                      <a:endParaRPr lang="en-GB" dirty="0"/>
                    </a:p>
                  </a:txBody>
                  <a:tcPr/>
                </a:tc>
                <a:extLst>
                  <a:ext uri="{0D108BD9-81ED-4DB2-BD59-A6C34878D82A}">
                    <a16:rowId xmlns:a16="http://schemas.microsoft.com/office/drawing/2014/main" xmlns="" val="3435839906"/>
                  </a:ext>
                </a:extLst>
              </a:tr>
              <a:tr h="409447">
                <a:tc>
                  <a:txBody>
                    <a:bodyPr/>
                    <a:lstStyle/>
                    <a:p>
                      <a:r>
                        <a:rPr lang="en-GB" dirty="0" smtClean="0"/>
                        <a:t>English</a:t>
                      </a:r>
                    </a:p>
                  </a:txBody>
                  <a:tcPr/>
                </a:tc>
                <a:tc>
                  <a:txBody>
                    <a:bodyPr/>
                    <a:lstStyle/>
                    <a:p>
                      <a:r>
                        <a:rPr lang="en-GB" dirty="0" smtClean="0"/>
                        <a:t>Miss Starsmore</a:t>
                      </a:r>
                      <a:endParaRPr lang="en-GB" dirty="0"/>
                    </a:p>
                  </a:txBody>
                  <a:tcPr/>
                </a:tc>
                <a:extLst>
                  <a:ext uri="{0D108BD9-81ED-4DB2-BD59-A6C34878D82A}">
                    <a16:rowId xmlns:a16="http://schemas.microsoft.com/office/drawing/2014/main" xmlns="" val="1821061024"/>
                  </a:ext>
                </a:extLst>
              </a:tr>
              <a:tr h="409447">
                <a:tc>
                  <a:txBody>
                    <a:bodyPr/>
                    <a:lstStyle/>
                    <a:p>
                      <a:r>
                        <a:rPr lang="en-GB" dirty="0" smtClean="0"/>
                        <a:t>PSHCE</a:t>
                      </a:r>
                    </a:p>
                  </a:txBody>
                  <a:tcPr/>
                </a:tc>
                <a:tc>
                  <a:txBody>
                    <a:bodyPr/>
                    <a:lstStyle/>
                    <a:p>
                      <a:r>
                        <a:rPr lang="en-GB" dirty="0" smtClean="0"/>
                        <a:t>Miss Savage</a:t>
                      </a:r>
                      <a:endParaRPr lang="en-GB" dirty="0"/>
                    </a:p>
                  </a:txBody>
                  <a:tcPr/>
                </a:tc>
                <a:extLst>
                  <a:ext uri="{0D108BD9-81ED-4DB2-BD59-A6C34878D82A}">
                    <a16:rowId xmlns:a16="http://schemas.microsoft.com/office/drawing/2014/main" xmlns="" val="3390118086"/>
                  </a:ext>
                </a:extLst>
              </a:tr>
            </a:tbl>
          </a:graphicData>
        </a:graphic>
      </p:graphicFrame>
    </p:spTree>
    <p:extLst>
      <p:ext uri="{BB962C8B-B14F-4D97-AF65-F5344CB8AC3E}">
        <p14:creationId xmlns:p14="http://schemas.microsoft.com/office/powerpoint/2010/main" val="39044780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28800"/>
            <a:ext cx="8229600" cy="4074289"/>
          </a:xfrm>
        </p:spPr>
        <p:txBody>
          <a:bodyPr>
            <a:normAutofit fontScale="92500" lnSpcReduction="20000"/>
          </a:bodyPr>
          <a:lstStyle/>
          <a:p>
            <a:endParaRPr lang="en-US" sz="2800" b="1" dirty="0">
              <a:solidFill>
                <a:srgbClr val="660066"/>
              </a:solidFill>
            </a:endParaRPr>
          </a:p>
          <a:p>
            <a:r>
              <a:rPr lang="en-US" sz="2800" b="1" dirty="0">
                <a:solidFill>
                  <a:srgbClr val="660066"/>
                </a:solidFill>
              </a:rPr>
              <a:t>Character</a:t>
            </a:r>
            <a:r>
              <a:rPr lang="en-US" sz="2800" dirty="0"/>
              <a:t> is the set of personal qualities and values that guide how a person thinks, behaves, and treats </a:t>
            </a:r>
            <a:r>
              <a:rPr lang="en-US" sz="2800" dirty="0" smtClean="0"/>
              <a:t>others.  It </a:t>
            </a:r>
            <a:r>
              <a:rPr lang="en-US" sz="2800" dirty="0"/>
              <a:t>is about the kind of person a child is becoming. </a:t>
            </a:r>
            <a:r>
              <a:rPr lang="en-US" sz="2800" dirty="0" smtClean="0"/>
              <a:t>This develops </a:t>
            </a:r>
            <a:r>
              <a:rPr lang="en-US" sz="2800" dirty="0"/>
              <a:t>over time through everyday experiences at school and at home.</a:t>
            </a:r>
            <a:br>
              <a:rPr lang="en-US" sz="2800" dirty="0"/>
            </a:br>
            <a:r>
              <a:rPr lang="en-US" sz="2800" b="1" dirty="0" smtClean="0">
                <a:solidFill>
                  <a:srgbClr val="660066"/>
                </a:solidFill>
              </a:rPr>
              <a:t>Character </a:t>
            </a:r>
            <a:r>
              <a:rPr lang="en-US" sz="2800" b="1" dirty="0">
                <a:solidFill>
                  <a:srgbClr val="660066"/>
                </a:solidFill>
              </a:rPr>
              <a:t>education </a:t>
            </a:r>
            <a:r>
              <a:rPr lang="en-US" sz="2800" dirty="0"/>
              <a:t>is the intentional teaching and development of </a:t>
            </a:r>
            <a:r>
              <a:rPr lang="en-US" sz="2800" dirty="0" smtClean="0"/>
              <a:t>these values</a:t>
            </a:r>
            <a:r>
              <a:rPr lang="en-US" sz="2800" dirty="0"/>
              <a:t>, virtues, and </a:t>
            </a:r>
            <a:r>
              <a:rPr lang="en-US" sz="2800" dirty="0" err="1"/>
              <a:t>behaviours</a:t>
            </a:r>
            <a:r>
              <a:rPr lang="en-US" sz="2800" dirty="0"/>
              <a:t> </a:t>
            </a:r>
            <a:r>
              <a:rPr lang="en-US" sz="2800" dirty="0" smtClean="0"/>
              <a:t>to </a:t>
            </a:r>
            <a:r>
              <a:rPr lang="en-US" sz="2800" dirty="0"/>
              <a:t>help young people make positive choices, build strong relationships, and contribute responsibly to their community and wider society.</a:t>
            </a:r>
            <a:endParaRPr lang="en-GB" dirty="0"/>
          </a:p>
        </p:txBody>
      </p:sp>
      <p:pic>
        <p:nvPicPr>
          <p:cNvPr id="4" name="Picture 2" descr="Rising Stars: Subjects Available To Students and Teachers">
            <a:extLst>
              <a:ext uri="{FF2B5EF4-FFF2-40B4-BE49-F238E27FC236}">
                <a16:creationId xmlns:a16="http://schemas.microsoft.com/office/drawing/2014/main" xmlns="" id="{17647FE7-5D8B-97FE-DA62-056B673FBC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5635" y="998529"/>
            <a:ext cx="1883340" cy="13002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80464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122" y="1633654"/>
            <a:ext cx="7348654" cy="752707"/>
          </a:xfrm>
        </p:spPr>
        <p:txBody>
          <a:bodyPr>
            <a:normAutofit fontScale="90000"/>
          </a:bodyPr>
          <a:lstStyle/>
          <a:p>
            <a:r>
              <a:rPr dirty="0"/>
              <a:t>What Do We Mean by Good Character?</a:t>
            </a:r>
          </a:p>
        </p:txBody>
      </p:sp>
      <p:sp>
        <p:nvSpPr>
          <p:cNvPr id="3" name="Content Placeholder 2"/>
          <p:cNvSpPr>
            <a:spLocks noGrp="1"/>
          </p:cNvSpPr>
          <p:nvPr>
            <p:ph idx="1"/>
          </p:nvPr>
        </p:nvSpPr>
        <p:spPr>
          <a:xfrm>
            <a:off x="1471961" y="2509025"/>
            <a:ext cx="6222380" cy="2847704"/>
          </a:xfrm>
        </p:spPr>
        <p:txBody>
          <a:bodyPr>
            <a:normAutofit fontScale="92500" lnSpcReduction="10000"/>
          </a:bodyPr>
          <a:lstStyle/>
          <a:p>
            <a:pPr marL="0" indent="0">
              <a:buNone/>
            </a:pPr>
            <a:r>
              <a:rPr dirty="0" smtClean="0"/>
              <a:t>Having </a:t>
            </a:r>
            <a:r>
              <a:rPr dirty="0"/>
              <a:t>good character means:</a:t>
            </a:r>
          </a:p>
          <a:p>
            <a:r>
              <a:rPr dirty="0"/>
              <a:t>Choosing what is right, even when it is difficult</a:t>
            </a:r>
          </a:p>
          <a:p>
            <a:r>
              <a:rPr dirty="0"/>
              <a:t>Acting with </a:t>
            </a:r>
            <a:r>
              <a:rPr dirty="0" smtClean="0"/>
              <a:t>kindness</a:t>
            </a:r>
            <a:r>
              <a:rPr lang="en-GB" dirty="0" smtClean="0"/>
              <a:t>,</a:t>
            </a:r>
            <a:r>
              <a:rPr dirty="0" smtClean="0"/>
              <a:t>honesty</a:t>
            </a:r>
            <a:r>
              <a:rPr lang="en-GB" dirty="0" smtClean="0"/>
              <a:t> and integrity</a:t>
            </a:r>
            <a:endParaRPr dirty="0"/>
          </a:p>
          <a:p>
            <a:r>
              <a:rPr dirty="0"/>
              <a:t>Persevering through challenges</a:t>
            </a:r>
          </a:p>
          <a:p>
            <a:endParaRPr dirty="0"/>
          </a:p>
          <a:p>
            <a:pPr marL="0" indent="0">
              <a:buNone/>
            </a:pPr>
            <a:endParaRPr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3834" y="1092820"/>
            <a:ext cx="6144322" cy="1304692"/>
          </a:xfrm>
        </p:spPr>
        <p:txBody>
          <a:bodyPr>
            <a:normAutofit fontScale="90000"/>
          </a:bodyPr>
          <a:lstStyle/>
          <a:p>
            <a:r>
              <a:rPr dirty="0"/>
              <a:t>Why is Character Education Important?</a:t>
            </a:r>
          </a:p>
        </p:txBody>
      </p:sp>
      <p:sp>
        <p:nvSpPr>
          <p:cNvPr id="3" name="Content Placeholder 2"/>
          <p:cNvSpPr>
            <a:spLocks noGrp="1"/>
          </p:cNvSpPr>
          <p:nvPr>
            <p:ph idx="1"/>
          </p:nvPr>
        </p:nvSpPr>
        <p:spPr>
          <a:xfrm>
            <a:off x="1315844" y="2397512"/>
            <a:ext cx="6512312" cy="3449870"/>
          </a:xfrm>
        </p:spPr>
        <p:txBody>
          <a:bodyPr>
            <a:normAutofit fontScale="77500" lnSpcReduction="20000"/>
          </a:bodyPr>
          <a:lstStyle/>
          <a:p>
            <a:r>
              <a:rPr dirty="0"/>
              <a:t>Academic success alone is not enough.</a:t>
            </a:r>
          </a:p>
          <a:p>
            <a:r>
              <a:rPr dirty="0"/>
              <a:t>Character helps children:</a:t>
            </a:r>
          </a:p>
          <a:p>
            <a:pPr marL="0" indent="0">
              <a:buNone/>
            </a:pPr>
            <a:r>
              <a:rPr lang="en-GB" dirty="0" smtClean="0"/>
              <a:t>     </a:t>
            </a:r>
            <a:r>
              <a:rPr dirty="0" smtClean="0"/>
              <a:t>Build </a:t>
            </a:r>
            <a:r>
              <a:rPr dirty="0"/>
              <a:t>strong relationships</a:t>
            </a:r>
          </a:p>
          <a:p>
            <a:pPr marL="0" indent="0">
              <a:buNone/>
            </a:pPr>
            <a:r>
              <a:rPr lang="en-GB" dirty="0" smtClean="0"/>
              <a:t>     </a:t>
            </a:r>
            <a:r>
              <a:rPr dirty="0" smtClean="0"/>
              <a:t>Cope </a:t>
            </a:r>
            <a:r>
              <a:rPr dirty="0"/>
              <a:t>with setbacks</a:t>
            </a:r>
          </a:p>
          <a:p>
            <a:pPr marL="0" indent="0">
              <a:buNone/>
            </a:pPr>
            <a:r>
              <a:rPr lang="en-GB" dirty="0" smtClean="0"/>
              <a:t>     </a:t>
            </a:r>
            <a:r>
              <a:rPr dirty="0" smtClean="0"/>
              <a:t>Become </a:t>
            </a:r>
            <a:r>
              <a:rPr dirty="0"/>
              <a:t>responsible citizens</a:t>
            </a:r>
          </a:p>
          <a:p>
            <a:endParaRPr dirty="0"/>
          </a:p>
          <a:p>
            <a:pPr marL="0" indent="0">
              <a:buNone/>
            </a:pPr>
            <a:r>
              <a:rPr dirty="0"/>
              <a:t>“The function of education is to teach one to think intensively and critically</a:t>
            </a:r>
            <a:r>
              <a:rPr dirty="0" smtClean="0"/>
              <a:t>.”</a:t>
            </a:r>
            <a:r>
              <a:rPr lang="en-GB" dirty="0" smtClean="0"/>
              <a:t> </a:t>
            </a:r>
            <a:r>
              <a:rPr dirty="0" smtClean="0"/>
              <a:t>– </a:t>
            </a:r>
            <a:r>
              <a:rPr dirty="0"/>
              <a:t>Martin Luther King Jr.</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457200" y="2096429"/>
            <a:ext cx="7750098" cy="3806709"/>
          </a:xfrm>
        </p:spPr>
        <p:txBody>
          <a:bodyPr>
            <a:normAutofit fontScale="77500" lnSpcReduction="20000"/>
          </a:bodyPr>
          <a:lstStyle/>
          <a:p>
            <a:r>
              <a:rPr lang="en-US" dirty="0"/>
              <a:t>The ultimate aim of character education is the development of </a:t>
            </a:r>
            <a:r>
              <a:rPr lang="en-US" b="1" dirty="0">
                <a:solidFill>
                  <a:srgbClr val="660066"/>
                </a:solidFill>
              </a:rPr>
              <a:t>good sense</a:t>
            </a:r>
            <a:r>
              <a:rPr lang="en-US" dirty="0"/>
              <a:t>, or </a:t>
            </a:r>
            <a:r>
              <a:rPr lang="en-US" b="1" dirty="0">
                <a:solidFill>
                  <a:srgbClr val="660066"/>
                </a:solidFill>
              </a:rPr>
              <a:t>practical wisdom</a:t>
            </a:r>
            <a:r>
              <a:rPr lang="en-US" dirty="0"/>
              <a:t>; the capacity to </a:t>
            </a:r>
            <a:r>
              <a:rPr lang="en-US" b="1" dirty="0">
                <a:solidFill>
                  <a:srgbClr val="660066"/>
                </a:solidFill>
              </a:rPr>
              <a:t>choose intelligently </a:t>
            </a:r>
            <a:r>
              <a:rPr lang="en-US" dirty="0"/>
              <a:t>between alternatives. </a:t>
            </a:r>
            <a:endParaRPr lang="en-US" dirty="0" smtClean="0"/>
          </a:p>
          <a:p>
            <a:r>
              <a:rPr lang="en-US" dirty="0" smtClean="0"/>
              <a:t>Character </a:t>
            </a:r>
            <a:r>
              <a:rPr lang="en-US" dirty="0"/>
              <a:t>education is about helping children grasp what is </a:t>
            </a:r>
            <a:r>
              <a:rPr lang="en-US" b="1" dirty="0">
                <a:solidFill>
                  <a:srgbClr val="660066"/>
                </a:solidFill>
              </a:rPr>
              <a:t>ethically important </a:t>
            </a:r>
            <a:r>
              <a:rPr lang="en-US" dirty="0"/>
              <a:t>in situations and how to act for the </a:t>
            </a:r>
            <a:r>
              <a:rPr lang="en-US" b="1" dirty="0">
                <a:solidFill>
                  <a:srgbClr val="660066"/>
                </a:solidFill>
              </a:rPr>
              <a:t>right reasons</a:t>
            </a:r>
            <a:r>
              <a:rPr lang="en-US" dirty="0"/>
              <a:t>. </a:t>
            </a:r>
          </a:p>
          <a:p>
            <a:r>
              <a:rPr lang="en-US" dirty="0" smtClean="0"/>
              <a:t>This </a:t>
            </a:r>
            <a:r>
              <a:rPr lang="en-US" dirty="0"/>
              <a:t>capacity involves knowing how to </a:t>
            </a:r>
            <a:r>
              <a:rPr lang="en-US" b="1" dirty="0">
                <a:solidFill>
                  <a:srgbClr val="660066"/>
                </a:solidFill>
              </a:rPr>
              <a:t>choose the right course of action in difficult situations </a:t>
            </a:r>
            <a:r>
              <a:rPr lang="en-US" dirty="0"/>
              <a:t>and it arises gradually out of the experience of </a:t>
            </a:r>
            <a:r>
              <a:rPr lang="en-US" b="1" dirty="0">
                <a:solidFill>
                  <a:srgbClr val="660066"/>
                </a:solidFill>
              </a:rPr>
              <a:t>making choices </a:t>
            </a:r>
            <a:r>
              <a:rPr lang="en-US" dirty="0"/>
              <a:t>and the </a:t>
            </a:r>
            <a:r>
              <a:rPr lang="en-US" b="1" dirty="0">
                <a:solidFill>
                  <a:srgbClr val="660066"/>
                </a:solidFill>
              </a:rPr>
              <a:t>growth of ethical insight.</a:t>
            </a:r>
            <a:r>
              <a:rPr lang="en-US" b="1" dirty="0"/>
              <a:t> </a:t>
            </a:r>
            <a:endParaRPr lang="en-GB" b="1" dirty="0"/>
          </a:p>
          <a:p>
            <a:endParaRPr lang="en-GB" dirty="0"/>
          </a:p>
        </p:txBody>
      </p:sp>
    </p:spTree>
    <p:extLst>
      <p:ext uri="{BB962C8B-B14F-4D97-AF65-F5344CB8AC3E}">
        <p14:creationId xmlns:p14="http://schemas.microsoft.com/office/powerpoint/2010/main" val="33514646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7941" y="274638"/>
            <a:ext cx="3802566" cy="1143000"/>
          </a:xfrm>
        </p:spPr>
        <p:txBody>
          <a:bodyPr/>
          <a:lstStyle/>
          <a:p>
            <a:endParaRPr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817649" y="846138"/>
            <a:ext cx="5108624" cy="5241074"/>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3">
            <a:extLst>
              <a:ext uri="{FF2B5EF4-FFF2-40B4-BE49-F238E27FC236}">
                <a16:creationId xmlns:a16="http://schemas.microsoft.com/office/drawing/2014/main" xmlns="" id="{C034D107-2C7D-85D3-EE1B-7E870C988EC9}"/>
              </a:ext>
            </a:extLst>
          </p:cNvPr>
          <p:cNvGraphicFramePr>
            <a:graphicFrameLocks noGrp="1"/>
          </p:cNvGraphicFramePr>
          <p:nvPr>
            <p:extLst>
              <p:ext uri="{D42A27DB-BD31-4B8C-83A1-F6EECF244321}">
                <p14:modId xmlns:p14="http://schemas.microsoft.com/office/powerpoint/2010/main" val="1648160417"/>
              </p:ext>
            </p:extLst>
          </p:nvPr>
        </p:nvGraphicFramePr>
        <p:xfrm>
          <a:off x="844951" y="1875099"/>
          <a:ext cx="7581417" cy="4572000"/>
        </p:xfrm>
        <a:graphic>
          <a:graphicData uri="http://schemas.openxmlformats.org/drawingml/2006/table">
            <a:tbl>
              <a:tblPr firstRow="1" bandRow="1">
                <a:tableStyleId>{5C22544A-7EE6-4342-B048-85BDC9FD1C3A}</a:tableStyleId>
              </a:tblPr>
              <a:tblGrid>
                <a:gridCol w="2527139">
                  <a:extLst>
                    <a:ext uri="{9D8B030D-6E8A-4147-A177-3AD203B41FA5}">
                      <a16:colId xmlns:a16="http://schemas.microsoft.com/office/drawing/2014/main" xmlns="" val="1775223635"/>
                    </a:ext>
                  </a:extLst>
                </a:gridCol>
                <a:gridCol w="2527139">
                  <a:extLst>
                    <a:ext uri="{9D8B030D-6E8A-4147-A177-3AD203B41FA5}">
                      <a16:colId xmlns:a16="http://schemas.microsoft.com/office/drawing/2014/main" xmlns="" val="330539949"/>
                    </a:ext>
                  </a:extLst>
                </a:gridCol>
                <a:gridCol w="2527139">
                  <a:extLst>
                    <a:ext uri="{9D8B030D-6E8A-4147-A177-3AD203B41FA5}">
                      <a16:colId xmlns:a16="http://schemas.microsoft.com/office/drawing/2014/main" xmlns="" val="2079463023"/>
                    </a:ext>
                  </a:extLst>
                </a:gridCol>
              </a:tblGrid>
              <a:tr h="587170">
                <a:tc>
                  <a:txBody>
                    <a:bodyPr/>
                    <a:lstStyle/>
                    <a:p>
                      <a:pPr algn="ctr"/>
                      <a:r>
                        <a:rPr lang="en-GB" sz="3600" dirty="0">
                          <a:solidFill>
                            <a:srgbClr val="660066"/>
                          </a:solidFill>
                        </a:rPr>
                        <a:t>Caught</a:t>
                      </a:r>
                    </a:p>
                  </a:txBody>
                  <a:tcPr>
                    <a:solidFill>
                      <a:schemeClr val="accent6">
                        <a:lumMod val="20000"/>
                        <a:lumOff val="80000"/>
                      </a:schemeClr>
                    </a:solidFill>
                  </a:tcPr>
                </a:tc>
                <a:tc>
                  <a:txBody>
                    <a:bodyPr/>
                    <a:lstStyle/>
                    <a:p>
                      <a:pPr algn="ctr"/>
                      <a:r>
                        <a:rPr lang="en-GB" sz="3600" dirty="0">
                          <a:solidFill>
                            <a:srgbClr val="660066"/>
                          </a:solidFill>
                        </a:rPr>
                        <a:t>Taught</a:t>
                      </a:r>
                    </a:p>
                  </a:txBody>
                  <a:tcPr>
                    <a:solidFill>
                      <a:schemeClr val="accent6">
                        <a:lumMod val="20000"/>
                        <a:lumOff val="80000"/>
                      </a:schemeClr>
                    </a:solidFill>
                  </a:tcPr>
                </a:tc>
                <a:tc>
                  <a:txBody>
                    <a:bodyPr/>
                    <a:lstStyle/>
                    <a:p>
                      <a:pPr algn="ctr"/>
                      <a:r>
                        <a:rPr lang="en-GB" sz="3600" dirty="0">
                          <a:solidFill>
                            <a:srgbClr val="660066"/>
                          </a:solidFill>
                        </a:rPr>
                        <a:t>Sought</a:t>
                      </a:r>
                    </a:p>
                  </a:txBody>
                  <a:tcPr>
                    <a:solidFill>
                      <a:schemeClr val="accent6">
                        <a:lumMod val="20000"/>
                        <a:lumOff val="80000"/>
                      </a:schemeClr>
                    </a:solidFill>
                  </a:tcPr>
                </a:tc>
                <a:extLst>
                  <a:ext uri="{0D108BD9-81ED-4DB2-BD59-A6C34878D82A}">
                    <a16:rowId xmlns:a16="http://schemas.microsoft.com/office/drawing/2014/main" xmlns="" val="2276743059"/>
                  </a:ext>
                </a:extLst>
              </a:tr>
              <a:tr h="3606900">
                <a:tc>
                  <a:txBody>
                    <a:bodyPr/>
                    <a:lstStyle/>
                    <a:p>
                      <a:r>
                        <a:rPr lang="en-GB" dirty="0"/>
                        <a:t>Clear plan for virtues/values understood by all</a:t>
                      </a:r>
                    </a:p>
                    <a:p>
                      <a:endParaRPr lang="en-GB" dirty="0"/>
                    </a:p>
                    <a:p>
                      <a:r>
                        <a:rPr lang="en-GB" dirty="0"/>
                        <a:t>Rewards and behaviour policy</a:t>
                      </a:r>
                    </a:p>
                    <a:p>
                      <a:endParaRPr lang="en-GB" dirty="0"/>
                    </a:p>
                    <a:p>
                      <a:r>
                        <a:rPr lang="en-GB" dirty="0"/>
                        <a:t>Physical environment</a:t>
                      </a:r>
                    </a:p>
                    <a:p>
                      <a:endParaRPr lang="en-GB" dirty="0"/>
                    </a:p>
                    <a:p>
                      <a:r>
                        <a:rPr lang="en-GB" dirty="0"/>
                        <a:t>Culture and routines</a:t>
                      </a:r>
                    </a:p>
                    <a:p>
                      <a:endParaRPr lang="en-GB" dirty="0"/>
                    </a:p>
                    <a:p>
                      <a:r>
                        <a:rPr lang="en-GB" dirty="0"/>
                        <a:t>Staff as role models</a:t>
                      </a:r>
                    </a:p>
                    <a:p>
                      <a:endParaRPr lang="en-GB" dirty="0"/>
                    </a:p>
                    <a:p>
                      <a:endParaRPr lang="en-GB" dirty="0"/>
                    </a:p>
                  </a:txBody>
                  <a:tcPr>
                    <a:solidFill>
                      <a:schemeClr val="accent6">
                        <a:lumMod val="20000"/>
                        <a:lumOff val="80000"/>
                      </a:schemeClr>
                    </a:solidFill>
                  </a:tcPr>
                </a:tc>
                <a:tc>
                  <a:txBody>
                    <a:bodyPr/>
                    <a:lstStyle/>
                    <a:p>
                      <a:r>
                        <a:rPr lang="en-GB" dirty="0"/>
                        <a:t>Curriculum – PSHCE</a:t>
                      </a:r>
                    </a:p>
                    <a:p>
                      <a:endParaRPr lang="en-GB" dirty="0"/>
                    </a:p>
                    <a:p>
                      <a:endParaRPr lang="en-GB" dirty="0"/>
                    </a:p>
                    <a:p>
                      <a:endParaRPr lang="en-GB" dirty="0"/>
                    </a:p>
                    <a:p>
                      <a:r>
                        <a:rPr lang="en-GB" dirty="0"/>
                        <a:t>Stand alone lessons/days</a:t>
                      </a:r>
                    </a:p>
                    <a:p>
                      <a:endParaRPr lang="en-GB" dirty="0"/>
                    </a:p>
                    <a:p>
                      <a:r>
                        <a:rPr lang="en-GB" dirty="0"/>
                        <a:t>Assemblies</a:t>
                      </a:r>
                    </a:p>
                    <a:p>
                      <a:endParaRPr lang="en-GB" dirty="0"/>
                    </a:p>
                    <a:p>
                      <a:endParaRPr lang="en-GB" dirty="0"/>
                    </a:p>
                    <a:p>
                      <a:r>
                        <a:rPr lang="en-GB" dirty="0"/>
                        <a:t>Visitors</a:t>
                      </a:r>
                    </a:p>
                  </a:txBody>
                  <a:tcPr>
                    <a:solidFill>
                      <a:schemeClr val="accent6">
                        <a:lumMod val="20000"/>
                        <a:lumOff val="80000"/>
                      </a:schemeClr>
                    </a:solidFill>
                  </a:tcPr>
                </a:tc>
                <a:tc>
                  <a:txBody>
                    <a:bodyPr/>
                    <a:lstStyle/>
                    <a:p>
                      <a:r>
                        <a:rPr lang="en-GB" dirty="0"/>
                        <a:t>Extra curricular offer</a:t>
                      </a:r>
                    </a:p>
                    <a:p>
                      <a:endParaRPr lang="en-GB" dirty="0"/>
                    </a:p>
                    <a:p>
                      <a:endParaRPr lang="en-GB" dirty="0"/>
                    </a:p>
                    <a:p>
                      <a:r>
                        <a:rPr lang="en-GB" dirty="0"/>
                        <a:t>Pupil leadership</a:t>
                      </a:r>
                    </a:p>
                    <a:p>
                      <a:endParaRPr lang="en-GB" dirty="0"/>
                    </a:p>
                    <a:p>
                      <a:endParaRPr lang="en-GB" dirty="0"/>
                    </a:p>
                    <a:p>
                      <a:r>
                        <a:rPr lang="en-GB" dirty="0"/>
                        <a:t>Cultural capital</a:t>
                      </a:r>
                    </a:p>
                    <a:p>
                      <a:endParaRPr lang="en-GB" dirty="0"/>
                    </a:p>
                    <a:p>
                      <a:endParaRPr lang="en-GB" dirty="0"/>
                    </a:p>
                    <a:p>
                      <a:r>
                        <a:rPr lang="en-GB" dirty="0"/>
                        <a:t>Volunteering/social actions</a:t>
                      </a:r>
                    </a:p>
                    <a:p>
                      <a:endParaRPr lang="en-GB" dirty="0"/>
                    </a:p>
                  </a:txBody>
                  <a:tcPr>
                    <a:solidFill>
                      <a:schemeClr val="accent6">
                        <a:lumMod val="20000"/>
                        <a:lumOff val="80000"/>
                      </a:schemeClr>
                    </a:solidFill>
                  </a:tcPr>
                </a:tc>
                <a:extLst>
                  <a:ext uri="{0D108BD9-81ED-4DB2-BD59-A6C34878D82A}">
                    <a16:rowId xmlns:a16="http://schemas.microsoft.com/office/drawing/2014/main" xmlns="" val="595419064"/>
                  </a:ext>
                </a:extLst>
              </a:tr>
            </a:tbl>
          </a:graphicData>
        </a:graphic>
      </p:graphicFrame>
    </p:spTree>
    <p:extLst>
      <p:ext uri="{BB962C8B-B14F-4D97-AF65-F5344CB8AC3E}">
        <p14:creationId xmlns:p14="http://schemas.microsoft.com/office/powerpoint/2010/main" val="32856867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041721"/>
            <a:ext cx="8229600" cy="1053296"/>
          </a:xfrm>
        </p:spPr>
        <p:txBody>
          <a:bodyPr>
            <a:normAutofit/>
          </a:bodyPr>
          <a:lstStyle/>
          <a:p>
            <a:r>
              <a:rPr sz="2800" dirty="0"/>
              <a:t>How </a:t>
            </a:r>
            <a:r>
              <a:rPr lang="en-GB" sz="2800" dirty="0" smtClean="0"/>
              <a:t>p</a:t>
            </a:r>
            <a:r>
              <a:rPr sz="2800" dirty="0" err="1" smtClean="0"/>
              <a:t>arents</a:t>
            </a:r>
            <a:r>
              <a:rPr sz="2800" dirty="0" smtClean="0"/>
              <a:t> </a:t>
            </a:r>
            <a:r>
              <a:rPr lang="en-GB" sz="2800" dirty="0"/>
              <a:t>c</a:t>
            </a:r>
            <a:r>
              <a:rPr sz="2800" dirty="0" smtClean="0"/>
              <a:t>an </a:t>
            </a:r>
            <a:r>
              <a:rPr lang="en-GB" sz="2800" dirty="0"/>
              <a:t>h</a:t>
            </a:r>
            <a:r>
              <a:rPr sz="2800" dirty="0" err="1" smtClean="0"/>
              <a:t>elp</a:t>
            </a:r>
            <a:r>
              <a:rPr sz="2800" dirty="0" smtClean="0"/>
              <a:t> </a:t>
            </a:r>
            <a:r>
              <a:rPr lang="en-GB" sz="2800" dirty="0" smtClean="0"/>
              <a:t>to develop character:</a:t>
            </a:r>
            <a:endParaRPr sz="2800" dirty="0"/>
          </a:p>
        </p:txBody>
      </p:sp>
      <p:sp>
        <p:nvSpPr>
          <p:cNvPr id="3" name="Content Placeholder 2"/>
          <p:cNvSpPr>
            <a:spLocks noGrp="1"/>
          </p:cNvSpPr>
          <p:nvPr>
            <p:ph idx="1"/>
          </p:nvPr>
        </p:nvSpPr>
        <p:spPr>
          <a:xfrm>
            <a:off x="335666" y="1794943"/>
            <a:ext cx="8646288" cy="4073422"/>
          </a:xfrm>
        </p:spPr>
        <p:txBody>
          <a:bodyPr>
            <a:normAutofit lnSpcReduction="10000"/>
          </a:bodyPr>
          <a:lstStyle/>
          <a:p>
            <a:r>
              <a:rPr lang="en-GB" sz="1600" b="1" dirty="0" smtClean="0">
                <a:latin typeface="Arial" panose="020B0604020202020204" pitchFamily="34" charset="0"/>
                <a:cs typeface="Arial" panose="020B0604020202020204" pitchFamily="34" charset="0"/>
              </a:rPr>
              <a:t>Value character development </a:t>
            </a:r>
            <a:r>
              <a:rPr lang="en-GB" sz="1600" dirty="0" smtClean="0">
                <a:latin typeface="Arial" panose="020B0604020202020204" pitchFamily="34" charset="0"/>
                <a:cs typeface="Arial" panose="020B0604020202020204" pitchFamily="34" charset="0"/>
              </a:rPr>
              <a:t>and recognise the</a:t>
            </a:r>
            <a:r>
              <a:rPr sz="1600" dirty="0" smtClean="0">
                <a:latin typeface="Arial" panose="020B0604020202020204" pitchFamily="34" charset="0"/>
                <a:cs typeface="Arial" panose="020B0604020202020204" pitchFamily="34" charset="0"/>
              </a:rPr>
              <a:t> </a:t>
            </a:r>
            <a:r>
              <a:rPr sz="1600" dirty="0">
                <a:latin typeface="Arial" panose="020B0604020202020204" pitchFamily="34" charset="0"/>
                <a:cs typeface="Arial" panose="020B0604020202020204" pitchFamily="34" charset="0"/>
              </a:rPr>
              <a:t>vital </a:t>
            </a:r>
            <a:r>
              <a:rPr sz="1600" dirty="0" smtClean="0">
                <a:latin typeface="Arial" panose="020B0604020202020204" pitchFamily="34" charset="0"/>
                <a:cs typeface="Arial" panose="020B0604020202020204" pitchFamily="34" charset="0"/>
              </a:rPr>
              <a:t>role</a:t>
            </a:r>
            <a:r>
              <a:rPr lang="en-GB" sz="1600" dirty="0" smtClean="0">
                <a:latin typeface="Arial" panose="020B0604020202020204" pitchFamily="34" charset="0"/>
                <a:cs typeface="Arial" panose="020B0604020202020204" pitchFamily="34" charset="0"/>
              </a:rPr>
              <a:t> you play your child’s</a:t>
            </a:r>
            <a:r>
              <a:rPr sz="1600" dirty="0" smtClean="0">
                <a:latin typeface="Arial" panose="020B0604020202020204" pitchFamily="34" charset="0"/>
                <a:cs typeface="Arial" panose="020B0604020202020204" pitchFamily="34" charset="0"/>
              </a:rPr>
              <a:t> character </a:t>
            </a:r>
            <a:r>
              <a:rPr sz="1600" dirty="0">
                <a:latin typeface="Arial" panose="020B0604020202020204" pitchFamily="34" charset="0"/>
                <a:cs typeface="Arial" panose="020B0604020202020204" pitchFamily="34" charset="0"/>
              </a:rPr>
              <a:t>development</a:t>
            </a:r>
          </a:p>
          <a:p>
            <a:r>
              <a:rPr lang="en-US" sz="1600" b="1" dirty="0">
                <a:latin typeface="Arial" panose="020B0604020202020204" pitchFamily="34" charset="0"/>
                <a:cs typeface="Arial" panose="020B0604020202020204" pitchFamily="34" charset="0"/>
              </a:rPr>
              <a:t>Model the virtues</a:t>
            </a:r>
            <a:r>
              <a:rPr lang="en-US" sz="1600" dirty="0">
                <a:latin typeface="Arial" panose="020B0604020202020204" pitchFamily="34" charset="0"/>
                <a:cs typeface="Arial" panose="020B0604020202020204" pitchFamily="34" charset="0"/>
              </a:rPr>
              <a:t> – children learn character by watching how adults speak, act, and respond to challenges</a:t>
            </a:r>
            <a:r>
              <a:rPr lang="en-US" sz="1600" dirty="0" smtClean="0">
                <a:latin typeface="Arial" panose="020B0604020202020204" pitchFamily="34" charset="0"/>
                <a:cs typeface="Arial" panose="020B0604020202020204" pitchFamily="34" charset="0"/>
              </a:rPr>
              <a:t>.  </a:t>
            </a:r>
            <a:r>
              <a:rPr sz="1600" dirty="0" smtClean="0">
                <a:latin typeface="Arial" panose="020B0604020202020204" pitchFamily="34" charset="0"/>
                <a:cs typeface="Arial" panose="020B0604020202020204" pitchFamily="34" charset="0"/>
              </a:rPr>
              <a:t>Praise effort</a:t>
            </a:r>
            <a:r>
              <a:rPr lang="en-GB" sz="1600" dirty="0" smtClean="0">
                <a:latin typeface="Arial" panose="020B0604020202020204" pitchFamily="34" charset="0"/>
                <a:cs typeface="Arial" panose="020B0604020202020204" pitchFamily="34" charset="0"/>
              </a:rPr>
              <a:t>,</a:t>
            </a:r>
            <a:r>
              <a:rPr sz="1600" dirty="0" smtClean="0">
                <a:latin typeface="Arial" panose="020B0604020202020204" pitchFamily="34" charset="0"/>
                <a:cs typeface="Arial" panose="020B0604020202020204" pitchFamily="34" charset="0"/>
              </a:rPr>
              <a:t> </a:t>
            </a:r>
            <a:r>
              <a:rPr sz="1600" dirty="0">
                <a:latin typeface="Arial" panose="020B0604020202020204" pitchFamily="34" charset="0"/>
                <a:cs typeface="Arial" panose="020B0604020202020204" pitchFamily="34" charset="0"/>
              </a:rPr>
              <a:t>not </a:t>
            </a:r>
            <a:r>
              <a:rPr sz="1600" dirty="0" smtClean="0">
                <a:latin typeface="Arial" panose="020B0604020202020204" pitchFamily="34" charset="0"/>
                <a:cs typeface="Arial" panose="020B0604020202020204" pitchFamily="34" charset="0"/>
              </a:rPr>
              <a:t>outcomes</a:t>
            </a:r>
            <a:r>
              <a:rPr lang="en-GB" sz="1600" dirty="0" smtClean="0">
                <a:latin typeface="Arial" panose="020B0604020202020204" pitchFamily="34" charset="0"/>
                <a:cs typeface="Arial" panose="020B0604020202020204" pitchFamily="34" charset="0"/>
              </a:rPr>
              <a:t> – you can’t do it yet</a:t>
            </a:r>
            <a:endParaRPr sz="1600" dirty="0">
              <a:latin typeface="Arial" panose="020B0604020202020204" pitchFamily="34" charset="0"/>
              <a:cs typeface="Arial" panose="020B0604020202020204" pitchFamily="34" charset="0"/>
            </a:endParaRPr>
          </a:p>
          <a:p>
            <a:r>
              <a:rPr lang="en-US" sz="1600" b="1" dirty="0">
                <a:latin typeface="Arial" panose="020B0604020202020204" pitchFamily="34" charset="0"/>
                <a:cs typeface="Arial" panose="020B0604020202020204" pitchFamily="34" charset="0"/>
              </a:rPr>
              <a:t>Encourage responsibility</a:t>
            </a:r>
            <a:r>
              <a:rPr lang="en-US" sz="1600" dirty="0">
                <a:latin typeface="Arial" panose="020B0604020202020204" pitchFamily="34" charset="0"/>
                <a:cs typeface="Arial" panose="020B0604020202020204" pitchFamily="34" charset="0"/>
              </a:rPr>
              <a:t> </a:t>
            </a:r>
            <a:r>
              <a:rPr lang="en-US" sz="1600" b="1" dirty="0" smtClean="0">
                <a:latin typeface="Arial" panose="020B0604020202020204" pitchFamily="34" charset="0"/>
                <a:cs typeface="Arial" panose="020B0604020202020204" pitchFamily="34" charset="0"/>
              </a:rPr>
              <a:t>and independence</a:t>
            </a:r>
            <a:r>
              <a:rPr lang="en-US" sz="1600" dirty="0" smtClean="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give age-appropriate chores and expect them to be completed well</a:t>
            </a:r>
            <a:r>
              <a:rPr lang="en-US" sz="1600" dirty="0" smtClean="0">
                <a:latin typeface="Arial" panose="020B0604020202020204" pitchFamily="34" charset="0"/>
                <a:cs typeface="Arial" panose="020B0604020202020204" pitchFamily="34" charset="0"/>
              </a:rPr>
              <a:t>.</a:t>
            </a:r>
          </a:p>
          <a:p>
            <a:r>
              <a:rPr lang="en-US" sz="1600" b="1" dirty="0">
                <a:latin typeface="Arial" panose="020B0604020202020204" pitchFamily="34" charset="0"/>
                <a:cs typeface="Arial" panose="020B0604020202020204" pitchFamily="34" charset="0"/>
              </a:rPr>
              <a:t>Allow healthy struggle</a:t>
            </a:r>
            <a:r>
              <a:rPr lang="en-US" sz="1600" dirty="0">
                <a:latin typeface="Arial" panose="020B0604020202020204" pitchFamily="34" charset="0"/>
                <a:cs typeface="Arial" panose="020B0604020202020204" pitchFamily="34" charset="0"/>
              </a:rPr>
              <a:t> – resist the urge to fix every problem so children can build resilience and grit and problem-solve </a:t>
            </a:r>
            <a:r>
              <a:rPr lang="en-US" sz="1600" dirty="0" smtClean="0">
                <a:latin typeface="Arial" panose="020B0604020202020204" pitchFamily="34" charset="0"/>
                <a:cs typeface="Arial" panose="020B0604020202020204" pitchFamily="34" charset="0"/>
              </a:rPr>
              <a:t>themselves.</a:t>
            </a:r>
          </a:p>
          <a:p>
            <a:r>
              <a:rPr lang="en-US" sz="1600" b="1" dirty="0">
                <a:latin typeface="Arial" panose="020B0604020202020204" pitchFamily="34" charset="0"/>
                <a:cs typeface="Arial" panose="020B0604020202020204" pitchFamily="34" charset="0"/>
              </a:rPr>
              <a:t>Teach reflection</a:t>
            </a:r>
            <a:r>
              <a:rPr lang="en-US" sz="1600" dirty="0">
                <a:latin typeface="Arial" panose="020B0604020202020204" pitchFamily="34" charset="0"/>
                <a:cs typeface="Arial" panose="020B0604020202020204" pitchFamily="34" charset="0"/>
              </a:rPr>
              <a:t> – ask questions like </a:t>
            </a:r>
            <a:r>
              <a:rPr lang="en-US" sz="1600" i="1" dirty="0">
                <a:latin typeface="Arial" panose="020B0604020202020204" pitchFamily="34" charset="0"/>
                <a:cs typeface="Arial" panose="020B0604020202020204" pitchFamily="34" charset="0"/>
              </a:rPr>
              <a:t>“What was the right thing to do?”</a:t>
            </a:r>
            <a:r>
              <a:rPr lang="en-US" sz="1600" dirty="0">
                <a:latin typeface="Arial" panose="020B0604020202020204" pitchFamily="34" charset="0"/>
                <a:cs typeface="Arial" panose="020B0604020202020204" pitchFamily="34" charset="0"/>
              </a:rPr>
              <a:t> and </a:t>
            </a:r>
            <a:r>
              <a:rPr lang="en-US" sz="1600" i="1" dirty="0">
                <a:latin typeface="Arial" panose="020B0604020202020204" pitchFamily="34" charset="0"/>
                <a:cs typeface="Arial" panose="020B0604020202020204" pitchFamily="34" charset="0"/>
              </a:rPr>
              <a:t>“What would you do differently next time</a:t>
            </a:r>
            <a:r>
              <a:rPr lang="en-US" sz="1600" i="1" dirty="0" smtClean="0">
                <a:latin typeface="Arial" panose="020B0604020202020204" pitchFamily="34" charset="0"/>
                <a:cs typeface="Arial" panose="020B0604020202020204" pitchFamily="34" charset="0"/>
              </a:rPr>
              <a:t>?”</a:t>
            </a:r>
          </a:p>
          <a:p>
            <a:r>
              <a:rPr lang="en-US" altLang="en-US" sz="1600" b="1" dirty="0">
                <a:latin typeface="Arial" panose="020B0604020202020204" pitchFamily="34" charset="0"/>
                <a:cs typeface="Arial" panose="020B0604020202020204" pitchFamily="34" charset="0"/>
              </a:rPr>
              <a:t>Encourage service</a:t>
            </a:r>
            <a:r>
              <a:rPr lang="en-US" altLang="en-US" sz="1600" dirty="0">
                <a:latin typeface="Arial" panose="020B0604020202020204" pitchFamily="34" charset="0"/>
                <a:cs typeface="Arial" panose="020B0604020202020204" pitchFamily="34" charset="0"/>
              </a:rPr>
              <a:t> – involve children in helping others at home and in the community</a:t>
            </a:r>
            <a:r>
              <a:rPr lang="en-US" altLang="en-US" sz="1600" dirty="0" smtClean="0">
                <a:latin typeface="Arial" panose="020B0604020202020204" pitchFamily="34" charset="0"/>
                <a:cs typeface="Arial" panose="020B0604020202020204" pitchFamily="34" charset="0"/>
              </a:rPr>
              <a:t>.</a:t>
            </a:r>
          </a:p>
          <a:p>
            <a:r>
              <a:rPr lang="en-US" altLang="en-US" sz="1600" b="1" dirty="0">
                <a:latin typeface="Arial" panose="020B0604020202020204" pitchFamily="34" charset="0"/>
                <a:cs typeface="Arial" panose="020B0604020202020204" pitchFamily="34" charset="0"/>
              </a:rPr>
              <a:t>Use mistakes as learning moments</a:t>
            </a:r>
            <a:r>
              <a:rPr lang="en-US" altLang="en-US" sz="1600" dirty="0">
                <a:latin typeface="Arial" panose="020B0604020202020204" pitchFamily="34" charset="0"/>
                <a:cs typeface="Arial" panose="020B0604020202020204" pitchFamily="34" charset="0"/>
              </a:rPr>
              <a:t> – focus on growth, repair, and making better choices next time</a:t>
            </a:r>
            <a:r>
              <a:rPr lang="en-US" altLang="en-US" sz="1600" dirty="0" smtClean="0">
                <a:latin typeface="Arial" panose="020B0604020202020204" pitchFamily="34" charset="0"/>
                <a:cs typeface="Arial" panose="020B0604020202020204" pitchFamily="34" charset="0"/>
              </a:rPr>
              <a:t>.</a:t>
            </a:r>
          </a:p>
          <a:p>
            <a:r>
              <a:rPr lang="en-US" altLang="en-US" sz="1600" b="1" dirty="0">
                <a:latin typeface="Arial" panose="020B0604020202020204" pitchFamily="34" charset="0"/>
                <a:cs typeface="Arial" panose="020B0604020202020204" pitchFamily="34" charset="0"/>
              </a:rPr>
              <a:t>Celebrate good character</a:t>
            </a:r>
            <a:r>
              <a:rPr lang="en-US" altLang="en-US" sz="1600" dirty="0">
                <a:latin typeface="Arial" panose="020B0604020202020204" pitchFamily="34" charset="0"/>
                <a:cs typeface="Arial" panose="020B0604020202020204" pitchFamily="34" charset="0"/>
              </a:rPr>
              <a:t> – notice and name virtues when children show them in everyday life</a:t>
            </a:r>
          </a:p>
          <a:p>
            <a:endParaRPr lang="en-US" altLang="en-US" sz="1400" dirty="0">
              <a:latin typeface="Arial" panose="020B0604020202020204" pitchFamily="34" charset="0"/>
              <a:cs typeface="Arial" panose="020B0604020202020204" pitchFamily="34" charset="0"/>
            </a:endParaRPr>
          </a:p>
          <a:p>
            <a:endParaRPr lang="en-US" sz="1200" i="1" dirty="0" smtClean="0"/>
          </a:p>
          <a:p>
            <a:endParaRPr lang="en-US" sz="1200" i="1" dirty="0" smtClean="0"/>
          </a:p>
          <a:p>
            <a:endParaRPr lang="en-US" i="1" dirty="0" smtClean="0"/>
          </a:p>
          <a:p>
            <a:endParaRPr lang="en-GB"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07603"/>
            <a:ext cx="8229600" cy="1143000"/>
          </a:xfrm>
        </p:spPr>
        <p:txBody>
          <a:bodyPr>
            <a:normAutofit/>
          </a:bodyPr>
          <a:lstStyle/>
          <a:p>
            <a:pPr algn="l"/>
            <a:r>
              <a:rPr lang="en-GB" sz="3200" dirty="0" err="1" smtClean="0"/>
              <a:t>Weblinks</a:t>
            </a:r>
            <a:r>
              <a:rPr lang="en-GB" sz="3200" dirty="0" smtClean="0"/>
              <a:t>:</a:t>
            </a:r>
            <a:endParaRPr lang="en-GB" sz="3200" dirty="0"/>
          </a:p>
        </p:txBody>
      </p:sp>
      <p:sp>
        <p:nvSpPr>
          <p:cNvPr id="3" name="Content Placeholder 2"/>
          <p:cNvSpPr>
            <a:spLocks noGrp="1"/>
          </p:cNvSpPr>
          <p:nvPr>
            <p:ph idx="1"/>
          </p:nvPr>
        </p:nvSpPr>
        <p:spPr>
          <a:xfrm>
            <a:off x="457200" y="2650603"/>
            <a:ext cx="8229600" cy="3475560"/>
          </a:xfrm>
        </p:spPr>
        <p:txBody>
          <a:bodyPr>
            <a:normAutofit/>
          </a:bodyPr>
          <a:lstStyle/>
          <a:p>
            <a:r>
              <a:rPr lang="en-GB" sz="2800" dirty="0" smtClean="0">
                <a:hlinkClick r:id="rId3" action="ppaction://hlinkfile"/>
              </a:rPr>
              <a:t>DFE - Character Education </a:t>
            </a:r>
            <a:endParaRPr lang="en-GB" sz="2800" dirty="0" smtClean="0"/>
          </a:p>
          <a:p>
            <a:r>
              <a:rPr lang="en-GB" sz="2800" dirty="0" smtClean="0">
                <a:hlinkClick r:id="rId4"/>
              </a:rPr>
              <a:t>The Jubilee Centre framework</a:t>
            </a:r>
          </a:p>
          <a:p>
            <a:r>
              <a:rPr lang="en-US" sz="2800" dirty="0" smtClean="0">
                <a:hlinkClick r:id="rId4"/>
              </a:rPr>
              <a:t> Juniper Education article - the role of parents in developing character</a:t>
            </a:r>
            <a:endParaRPr lang="en-GB" sz="2800" dirty="0" smtClean="0"/>
          </a:p>
          <a:p>
            <a:endParaRPr lang="en-GB" sz="1800" dirty="0" smtClean="0"/>
          </a:p>
        </p:txBody>
      </p:sp>
    </p:spTree>
    <p:extLst>
      <p:ext uri="{BB962C8B-B14F-4D97-AF65-F5344CB8AC3E}">
        <p14:creationId xmlns:p14="http://schemas.microsoft.com/office/powerpoint/2010/main" val="33983453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72183" y="2435892"/>
            <a:ext cx="6858000" cy="1790700"/>
          </a:xfrm>
        </p:spPr>
        <p:txBody>
          <a:bodyPr/>
          <a:lstStyle/>
          <a:p>
            <a:r>
              <a:rPr lang="en-GB" b="1" dirty="0"/>
              <a:t>Developing Resilience and Wellbeing</a:t>
            </a:r>
          </a:p>
        </p:txBody>
      </p:sp>
    </p:spTree>
    <p:extLst>
      <p:ext uri="{BB962C8B-B14F-4D97-AF65-F5344CB8AC3E}">
        <p14:creationId xmlns:p14="http://schemas.microsoft.com/office/powerpoint/2010/main" val="29290200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886" y="2841983"/>
            <a:ext cx="5172682" cy="994172"/>
          </a:xfrm>
        </p:spPr>
        <p:txBody>
          <a:bodyPr>
            <a:normAutofit fontScale="90000"/>
          </a:bodyPr>
          <a:lstStyle/>
          <a:p>
            <a:r>
              <a:rPr lang="en-US" sz="2700" dirty="0">
                <a:latin typeface="+mn-lt"/>
              </a:rPr>
              <a:t>As part of our commitment to character education and the virtues that underpin our school ethos, a key focus of our work is helping children to develop resilience</a:t>
            </a:r>
            <a:r>
              <a:rPr lang="en-US" dirty="0">
                <a:latin typeface="+mn-lt"/>
              </a:rPr>
              <a:t>.</a:t>
            </a:r>
            <a:endParaRPr lang="en-GB" dirty="0">
              <a:latin typeface="+mn-lt"/>
            </a:endParaRPr>
          </a:p>
        </p:txBody>
      </p:sp>
      <p:pic>
        <p:nvPicPr>
          <p:cNvPr id="4" name="Picture 3"/>
          <p:cNvPicPr>
            <a:picLocks noChangeAspect="1"/>
          </p:cNvPicPr>
          <p:nvPr/>
        </p:nvPicPr>
        <p:blipFill>
          <a:blip r:embed="rId3"/>
          <a:stretch>
            <a:fillRect/>
          </a:stretch>
        </p:blipFill>
        <p:spPr>
          <a:xfrm>
            <a:off x="5933041" y="2545740"/>
            <a:ext cx="2347631" cy="2333545"/>
          </a:xfrm>
          <a:prstGeom prst="rect">
            <a:avLst/>
          </a:prstGeom>
        </p:spPr>
      </p:pic>
    </p:spTree>
    <p:extLst>
      <p:ext uri="{BB962C8B-B14F-4D97-AF65-F5344CB8AC3E}">
        <p14:creationId xmlns:p14="http://schemas.microsoft.com/office/powerpoint/2010/main" val="32576204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8903" y="2399617"/>
            <a:ext cx="7886700" cy="994172"/>
          </a:xfrm>
        </p:spPr>
        <p:txBody>
          <a:bodyPr/>
          <a:lstStyle/>
          <a:p>
            <a:r>
              <a:rPr lang="en-US" dirty="0"/>
              <a:t>Why does it matter?</a:t>
            </a:r>
            <a:endParaRPr lang="en-GB" dirty="0"/>
          </a:p>
        </p:txBody>
      </p:sp>
      <p:sp>
        <p:nvSpPr>
          <p:cNvPr id="3" name="Content Placeholder 2"/>
          <p:cNvSpPr>
            <a:spLocks noGrp="1"/>
          </p:cNvSpPr>
          <p:nvPr>
            <p:ph idx="1"/>
          </p:nvPr>
        </p:nvSpPr>
        <p:spPr>
          <a:xfrm>
            <a:off x="708903" y="3393788"/>
            <a:ext cx="7886700" cy="3263504"/>
          </a:xfrm>
        </p:spPr>
        <p:txBody>
          <a:bodyPr/>
          <a:lstStyle/>
          <a:p>
            <a:r>
              <a:rPr lang="en-US" dirty="0"/>
              <a:t>Life will include challenge, change, and disappointment</a:t>
            </a:r>
          </a:p>
          <a:p>
            <a:r>
              <a:rPr lang="en-US" dirty="0"/>
              <a:t>Resilience helps children cope, adapt, and recover</a:t>
            </a:r>
          </a:p>
          <a:p>
            <a:r>
              <a:rPr lang="en-US" dirty="0"/>
              <a:t>Strong resilience supports learning, relationships, and wellbeing</a:t>
            </a:r>
            <a:endParaRPr lang="en-GB" dirty="0"/>
          </a:p>
        </p:txBody>
      </p:sp>
    </p:spTree>
    <p:extLst>
      <p:ext uri="{BB962C8B-B14F-4D97-AF65-F5344CB8AC3E}">
        <p14:creationId xmlns:p14="http://schemas.microsoft.com/office/powerpoint/2010/main" val="399721930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058" y="2136970"/>
            <a:ext cx="7886700" cy="994172"/>
          </a:xfrm>
        </p:spPr>
        <p:txBody>
          <a:bodyPr/>
          <a:lstStyle/>
          <a:p>
            <a:r>
              <a:rPr lang="en-US" dirty="0"/>
              <a:t>Wellbeing is more than just feelings</a:t>
            </a:r>
            <a:endParaRPr lang="en-GB" dirty="0"/>
          </a:p>
        </p:txBody>
      </p:sp>
      <p:sp>
        <p:nvSpPr>
          <p:cNvPr id="3" name="Content Placeholder 2"/>
          <p:cNvSpPr>
            <a:spLocks noGrp="1"/>
          </p:cNvSpPr>
          <p:nvPr>
            <p:ph idx="1"/>
          </p:nvPr>
        </p:nvSpPr>
        <p:spPr>
          <a:xfrm>
            <a:off x="1257300" y="3262465"/>
            <a:ext cx="7886700" cy="3263504"/>
          </a:xfrm>
        </p:spPr>
        <p:txBody>
          <a:bodyPr/>
          <a:lstStyle/>
          <a:p>
            <a:r>
              <a:rPr lang="en-US" dirty="0"/>
              <a:t>Emotional wellbeing</a:t>
            </a:r>
          </a:p>
          <a:p>
            <a:r>
              <a:rPr lang="en-US" dirty="0"/>
              <a:t>Social belonging and friendships</a:t>
            </a:r>
          </a:p>
          <a:p>
            <a:r>
              <a:rPr lang="en-US" dirty="0"/>
              <a:t>Feeling safe, valued, and included</a:t>
            </a:r>
            <a:endParaRPr lang="en-GB" dirty="0"/>
          </a:p>
        </p:txBody>
      </p:sp>
    </p:spTree>
    <p:extLst>
      <p:ext uri="{BB962C8B-B14F-4D97-AF65-F5344CB8AC3E}">
        <p14:creationId xmlns:p14="http://schemas.microsoft.com/office/powerpoint/2010/main" val="30472585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7580" y="2553802"/>
            <a:ext cx="7886700" cy="994172"/>
          </a:xfrm>
        </p:spPr>
        <p:txBody>
          <a:bodyPr>
            <a:noAutofit/>
          </a:bodyPr>
          <a:lstStyle/>
          <a:p>
            <a:r>
              <a:rPr lang="en-US" sz="2400" dirty="0">
                <a:latin typeface="+mn-lt"/>
              </a:rPr>
              <a:t>Resilience is not something that can be taught in isolation or gained through ease. To develop strong character, children must experience challenge. They need opportunities to try, to struggle, to make mistakes, and sometimes to fail.</a:t>
            </a:r>
            <a:endParaRPr lang="en-GB" sz="2400" dirty="0">
              <a:latin typeface="+mn-lt"/>
            </a:endParaRPr>
          </a:p>
        </p:txBody>
      </p:sp>
      <p:pic>
        <p:nvPicPr>
          <p:cNvPr id="5" name="Picture 4"/>
          <p:cNvPicPr>
            <a:picLocks noChangeAspect="1"/>
          </p:cNvPicPr>
          <p:nvPr/>
        </p:nvPicPr>
        <p:blipFill>
          <a:blip r:embed="rId3"/>
          <a:stretch>
            <a:fillRect/>
          </a:stretch>
        </p:blipFill>
        <p:spPr>
          <a:xfrm>
            <a:off x="2645235" y="4022073"/>
            <a:ext cx="3335872" cy="1088596"/>
          </a:xfrm>
          <a:prstGeom prst="rect">
            <a:avLst/>
          </a:prstGeom>
        </p:spPr>
      </p:pic>
    </p:spTree>
    <p:extLst>
      <p:ext uri="{BB962C8B-B14F-4D97-AF65-F5344CB8AC3E}">
        <p14:creationId xmlns:p14="http://schemas.microsoft.com/office/powerpoint/2010/main" val="10363544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1896609" y="1718270"/>
            <a:ext cx="5066167" cy="3377445"/>
          </a:xfrm>
          <a:prstGeom prst="rect">
            <a:avLst/>
          </a:prstGeom>
        </p:spPr>
      </p:pic>
    </p:spTree>
    <p:extLst>
      <p:ext uri="{BB962C8B-B14F-4D97-AF65-F5344CB8AC3E}">
        <p14:creationId xmlns:p14="http://schemas.microsoft.com/office/powerpoint/2010/main" val="28822950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9650" y="1980316"/>
            <a:ext cx="7886700" cy="994172"/>
          </a:xfrm>
        </p:spPr>
        <p:txBody>
          <a:bodyPr>
            <a:normAutofit/>
          </a:bodyPr>
          <a:lstStyle/>
          <a:p>
            <a:r>
              <a:rPr lang="en-US" sz="2400" dirty="0">
                <a:latin typeface="+mn-lt"/>
              </a:rPr>
              <a:t>We grow stronger by gradually increasing the challenge</a:t>
            </a:r>
            <a:endParaRPr lang="en-GB" sz="2400" dirty="0">
              <a:latin typeface="+mn-lt"/>
            </a:endParaRPr>
          </a:p>
        </p:txBody>
      </p:sp>
      <p:pic>
        <p:nvPicPr>
          <p:cNvPr id="4" name="Content Placeholder 3"/>
          <p:cNvPicPr>
            <a:picLocks noGrp="1" noChangeAspect="1"/>
          </p:cNvPicPr>
          <p:nvPr>
            <p:ph idx="1"/>
          </p:nvPr>
        </p:nvPicPr>
        <p:blipFill>
          <a:blip r:embed="rId3"/>
          <a:stretch>
            <a:fillRect/>
          </a:stretch>
        </p:blipFill>
        <p:spPr>
          <a:xfrm>
            <a:off x="2655571" y="2790825"/>
            <a:ext cx="3491522" cy="2323449"/>
          </a:xfrm>
          <a:prstGeom prst="rect">
            <a:avLst/>
          </a:prstGeom>
        </p:spPr>
      </p:pic>
    </p:spTree>
    <p:extLst>
      <p:ext uri="{BB962C8B-B14F-4D97-AF65-F5344CB8AC3E}">
        <p14:creationId xmlns:p14="http://schemas.microsoft.com/office/powerpoint/2010/main" val="25198361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246" y="3945256"/>
            <a:ext cx="7726680" cy="787956"/>
          </a:xfrm>
        </p:spPr>
        <p:txBody>
          <a:bodyPr>
            <a:noAutofit/>
          </a:bodyPr>
          <a:lstStyle/>
          <a:p>
            <a:r>
              <a:rPr lang="en-US" sz="2400" dirty="0">
                <a:latin typeface="+mn-lt"/>
              </a:rPr>
              <a:t>Our role as </a:t>
            </a:r>
            <a:r>
              <a:rPr lang="en-US" sz="2400" dirty="0" err="1">
                <a:latin typeface="+mn-lt"/>
              </a:rPr>
              <a:t>adults,both</a:t>
            </a:r>
            <a:r>
              <a:rPr lang="en-US" sz="2400" dirty="0">
                <a:latin typeface="+mn-lt"/>
              </a:rPr>
              <a:t> at school and at </a:t>
            </a:r>
            <a:r>
              <a:rPr lang="en-US" sz="2400" dirty="0" err="1">
                <a:latin typeface="+mn-lt"/>
              </a:rPr>
              <a:t>home,is</a:t>
            </a:r>
            <a:r>
              <a:rPr lang="en-US" sz="2400" dirty="0">
                <a:latin typeface="+mn-lt"/>
              </a:rPr>
              <a:t> to provide that support without removing the challenge. This means helping children to become problem-solvers, rather than fixing everything for them or fighting their battles.</a:t>
            </a:r>
            <a:endParaRPr lang="en-GB" sz="2400" dirty="0">
              <a:latin typeface="+mn-lt"/>
            </a:endParaRPr>
          </a:p>
        </p:txBody>
      </p:sp>
      <p:pic>
        <p:nvPicPr>
          <p:cNvPr id="4" name="Picture 3"/>
          <p:cNvPicPr>
            <a:picLocks noChangeAspect="1"/>
          </p:cNvPicPr>
          <p:nvPr/>
        </p:nvPicPr>
        <p:blipFill>
          <a:blip r:embed="rId3"/>
          <a:stretch>
            <a:fillRect/>
          </a:stretch>
        </p:blipFill>
        <p:spPr>
          <a:xfrm>
            <a:off x="3085147" y="1671829"/>
            <a:ext cx="3210878" cy="1926527"/>
          </a:xfrm>
          <a:prstGeom prst="rect">
            <a:avLst/>
          </a:prstGeom>
        </p:spPr>
      </p:pic>
    </p:spTree>
    <p:extLst>
      <p:ext uri="{BB962C8B-B14F-4D97-AF65-F5344CB8AC3E}">
        <p14:creationId xmlns:p14="http://schemas.microsoft.com/office/powerpoint/2010/main" val="331081494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055019"/>
            <a:ext cx="7886700" cy="994172"/>
          </a:xfrm>
        </p:spPr>
        <p:txBody>
          <a:bodyPr/>
          <a:lstStyle/>
          <a:p>
            <a:r>
              <a:rPr lang="en-US" dirty="0"/>
              <a:t>What does this look like in school?</a:t>
            </a:r>
            <a:endParaRPr lang="en-GB" dirty="0"/>
          </a:p>
        </p:txBody>
      </p:sp>
      <p:sp>
        <p:nvSpPr>
          <p:cNvPr id="3" name="Content Placeholder 2"/>
          <p:cNvSpPr>
            <a:spLocks noGrp="1"/>
          </p:cNvSpPr>
          <p:nvPr>
            <p:ph idx="1"/>
          </p:nvPr>
        </p:nvSpPr>
        <p:spPr>
          <a:xfrm>
            <a:off x="628650" y="2893219"/>
            <a:ext cx="7886700" cy="2202656"/>
          </a:xfrm>
        </p:spPr>
        <p:txBody>
          <a:bodyPr/>
          <a:lstStyle/>
          <a:p>
            <a:r>
              <a:rPr lang="en-US" dirty="0"/>
              <a:t>Trying even when learning feels hard</a:t>
            </a:r>
          </a:p>
          <a:p>
            <a:r>
              <a:rPr lang="en-US" dirty="0"/>
              <a:t>Making mistakes and learning from them</a:t>
            </a:r>
          </a:p>
          <a:p>
            <a:r>
              <a:rPr lang="en-US" dirty="0"/>
              <a:t>Asking for help appropriately</a:t>
            </a:r>
          </a:p>
          <a:p>
            <a:r>
              <a:rPr lang="en-US" dirty="0"/>
              <a:t>Persevering with challenges</a:t>
            </a:r>
          </a:p>
          <a:p>
            <a:r>
              <a:rPr lang="en-US" dirty="0"/>
              <a:t>Reflecting on what could be done differently</a:t>
            </a:r>
            <a:endParaRPr lang="en-GB" dirty="0"/>
          </a:p>
        </p:txBody>
      </p:sp>
    </p:spTree>
    <p:extLst>
      <p:ext uri="{BB962C8B-B14F-4D97-AF65-F5344CB8AC3E}">
        <p14:creationId xmlns:p14="http://schemas.microsoft.com/office/powerpoint/2010/main" val="42066368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2475" y="2074069"/>
            <a:ext cx="7886700" cy="994172"/>
          </a:xfrm>
        </p:spPr>
        <p:txBody>
          <a:bodyPr/>
          <a:lstStyle/>
          <a:p>
            <a:r>
              <a:rPr lang="en-US" dirty="0"/>
              <a:t>Growth mindset and the power of yet</a:t>
            </a:r>
            <a:endParaRPr lang="en-GB" dirty="0"/>
          </a:p>
        </p:txBody>
      </p:sp>
      <p:sp>
        <p:nvSpPr>
          <p:cNvPr id="3" name="Content Placeholder 2"/>
          <p:cNvSpPr>
            <a:spLocks noGrp="1"/>
          </p:cNvSpPr>
          <p:nvPr>
            <p:ph idx="1"/>
          </p:nvPr>
        </p:nvSpPr>
        <p:spPr>
          <a:xfrm>
            <a:off x="752475" y="3283744"/>
            <a:ext cx="7886700" cy="3263504"/>
          </a:xfrm>
        </p:spPr>
        <p:txBody>
          <a:bodyPr/>
          <a:lstStyle/>
          <a:p>
            <a:r>
              <a:rPr lang="en-US" dirty="0"/>
              <a:t>“I can’t do this… yet”</a:t>
            </a:r>
          </a:p>
          <a:p>
            <a:r>
              <a:rPr lang="en-US" dirty="0"/>
              <a:t>Learning happens through effort and practice</a:t>
            </a:r>
          </a:p>
          <a:p>
            <a:r>
              <a:rPr lang="en-US" dirty="0"/>
              <a:t>Mistakes are part of learning, not failure</a:t>
            </a:r>
            <a:endParaRPr lang="en-GB" dirty="0"/>
          </a:p>
        </p:txBody>
      </p:sp>
    </p:spTree>
    <p:extLst>
      <p:ext uri="{BB962C8B-B14F-4D97-AF65-F5344CB8AC3E}">
        <p14:creationId xmlns:p14="http://schemas.microsoft.com/office/powerpoint/2010/main" val="153628436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3913" y="2055019"/>
            <a:ext cx="7886700" cy="994172"/>
          </a:xfrm>
        </p:spPr>
        <p:txBody>
          <a:bodyPr>
            <a:normAutofit/>
          </a:bodyPr>
          <a:lstStyle/>
          <a:p>
            <a:r>
              <a:rPr lang="en-US" sz="2400" dirty="0">
                <a:latin typeface="+mn-lt"/>
              </a:rPr>
              <a:t>We also place great importance on talking openly about emotional wellbeing, just as we do about physical health.</a:t>
            </a:r>
            <a:endParaRPr lang="en-GB" sz="2400" dirty="0">
              <a:latin typeface="+mn-lt"/>
            </a:endParaRPr>
          </a:p>
        </p:txBody>
      </p:sp>
      <p:pic>
        <p:nvPicPr>
          <p:cNvPr id="4" name="Content Placeholder 3"/>
          <p:cNvPicPr>
            <a:picLocks noGrp="1" noChangeAspect="1"/>
          </p:cNvPicPr>
          <p:nvPr>
            <p:ph idx="1"/>
          </p:nvPr>
        </p:nvPicPr>
        <p:blipFill>
          <a:blip/>
          <a:stretch>
            <a:fillRect/>
          </a:stretch>
        </p:blipFill>
        <p:spPr>
          <a:xfrm>
            <a:off x="1613524" y="3049191"/>
            <a:ext cx="5468517" cy="2018110"/>
          </a:xfrm>
          <a:prstGeom prst="rect">
            <a:avLst/>
          </a:prstGeom>
        </p:spPr>
      </p:pic>
    </p:spTree>
    <p:extLst>
      <p:ext uri="{BB962C8B-B14F-4D97-AF65-F5344CB8AC3E}">
        <p14:creationId xmlns:p14="http://schemas.microsoft.com/office/powerpoint/2010/main" val="80735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0075" y="2131219"/>
            <a:ext cx="7886700" cy="994172"/>
          </a:xfrm>
        </p:spPr>
        <p:txBody>
          <a:bodyPr/>
          <a:lstStyle/>
          <a:p>
            <a:r>
              <a:rPr lang="en-US" dirty="0"/>
              <a:t>Parents as powerful role models</a:t>
            </a:r>
            <a:endParaRPr lang="en-GB" dirty="0"/>
          </a:p>
        </p:txBody>
      </p:sp>
      <p:sp>
        <p:nvSpPr>
          <p:cNvPr id="3" name="Content Placeholder 2"/>
          <p:cNvSpPr>
            <a:spLocks noGrp="1"/>
          </p:cNvSpPr>
          <p:nvPr>
            <p:ph idx="1"/>
          </p:nvPr>
        </p:nvSpPr>
        <p:spPr>
          <a:xfrm>
            <a:off x="600075" y="3255169"/>
            <a:ext cx="7886700" cy="3263504"/>
          </a:xfrm>
        </p:spPr>
        <p:txBody>
          <a:bodyPr/>
          <a:lstStyle/>
          <a:p>
            <a:r>
              <a:rPr lang="en-US" dirty="0"/>
              <a:t>Children learn from how adults respond to stress</a:t>
            </a:r>
          </a:p>
          <a:p>
            <a:r>
              <a:rPr lang="en-US" dirty="0"/>
              <a:t>Calm responses build calm children</a:t>
            </a:r>
          </a:p>
          <a:p>
            <a:r>
              <a:rPr lang="en-US" dirty="0"/>
              <a:t>Setbacks are opportunities to model coping</a:t>
            </a:r>
            <a:endParaRPr lang="en-GB" dirty="0"/>
          </a:p>
        </p:txBody>
      </p:sp>
    </p:spTree>
    <p:extLst>
      <p:ext uri="{BB962C8B-B14F-4D97-AF65-F5344CB8AC3E}">
        <p14:creationId xmlns:p14="http://schemas.microsoft.com/office/powerpoint/2010/main" val="166748225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026444"/>
            <a:ext cx="7886700" cy="994172"/>
          </a:xfrm>
        </p:spPr>
        <p:txBody>
          <a:bodyPr/>
          <a:lstStyle/>
          <a:p>
            <a:r>
              <a:rPr lang="en-US" dirty="0"/>
              <a:t>Validate emotions – don’t rush to fix</a:t>
            </a:r>
            <a:endParaRPr lang="en-GB" dirty="0"/>
          </a:p>
        </p:txBody>
      </p:sp>
      <p:sp>
        <p:nvSpPr>
          <p:cNvPr id="3" name="Content Placeholder 2"/>
          <p:cNvSpPr>
            <a:spLocks noGrp="1"/>
          </p:cNvSpPr>
          <p:nvPr>
            <p:ph idx="1"/>
          </p:nvPr>
        </p:nvSpPr>
        <p:spPr>
          <a:xfrm>
            <a:off x="628650" y="3112294"/>
            <a:ext cx="7886700" cy="3263504"/>
          </a:xfrm>
        </p:spPr>
        <p:txBody>
          <a:bodyPr/>
          <a:lstStyle/>
          <a:p>
            <a:r>
              <a:rPr lang="en-US" dirty="0"/>
              <a:t>Acknowledge feelings: “That sounds really hard”</a:t>
            </a:r>
          </a:p>
          <a:p>
            <a:r>
              <a:rPr lang="en-US" dirty="0"/>
              <a:t>Emotions don’t always need fixing</a:t>
            </a:r>
          </a:p>
          <a:p>
            <a:r>
              <a:rPr lang="en-US" dirty="0"/>
              <a:t>Support problem-solving when they’re ready</a:t>
            </a:r>
            <a:endParaRPr lang="en-GB" dirty="0"/>
          </a:p>
        </p:txBody>
      </p:sp>
    </p:spTree>
    <p:extLst>
      <p:ext uri="{BB962C8B-B14F-4D97-AF65-F5344CB8AC3E}">
        <p14:creationId xmlns:p14="http://schemas.microsoft.com/office/powerpoint/2010/main" val="190318484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0667" y="2208424"/>
            <a:ext cx="8337583" cy="994172"/>
          </a:xfrm>
        </p:spPr>
        <p:txBody>
          <a:bodyPr>
            <a:normAutofit fontScale="90000"/>
          </a:bodyPr>
          <a:lstStyle/>
          <a:p>
            <a:r>
              <a:rPr lang="en-US" sz="2700" dirty="0">
                <a:latin typeface="+mn-lt"/>
              </a:rPr>
              <a:t>A safe and predictable environment is essential for this process. Consistent routines help children feel secure and ready to learn. </a:t>
            </a:r>
            <a:endParaRPr lang="en-GB" dirty="0">
              <a:latin typeface="+mn-lt"/>
            </a:endParaRPr>
          </a:p>
        </p:txBody>
      </p:sp>
      <p:sp>
        <p:nvSpPr>
          <p:cNvPr id="3" name="Content Placeholder 2"/>
          <p:cNvSpPr>
            <a:spLocks noGrp="1"/>
          </p:cNvSpPr>
          <p:nvPr>
            <p:ph idx="1"/>
          </p:nvPr>
        </p:nvSpPr>
        <p:spPr>
          <a:xfrm>
            <a:off x="551922" y="2880121"/>
            <a:ext cx="7886700" cy="3263504"/>
          </a:xfrm>
        </p:spPr>
        <p:txBody>
          <a:bodyPr/>
          <a:lstStyle/>
          <a:p>
            <a:pPr marL="0" indent="0">
              <a:buNone/>
            </a:pPr>
            <a:endParaRPr lang="en-US" dirty="0"/>
          </a:p>
          <a:p>
            <a:pPr marL="0" indent="0">
              <a:buNone/>
            </a:pPr>
            <a:r>
              <a:rPr lang="en-US" dirty="0"/>
              <a:t>Good sleep                         Calm &amp; Routines                       Down-time</a:t>
            </a:r>
          </a:p>
          <a:p>
            <a:pPr marL="0" indent="0">
              <a:buNone/>
            </a:pPr>
            <a:r>
              <a:rPr lang="en-US" dirty="0"/>
              <a:t>                                                    </a:t>
            </a:r>
            <a:endParaRPr lang="en-GB" dirty="0"/>
          </a:p>
        </p:txBody>
      </p:sp>
      <p:pic>
        <p:nvPicPr>
          <p:cNvPr id="4" name="Picture 3"/>
          <p:cNvPicPr>
            <a:picLocks noChangeAspect="1"/>
          </p:cNvPicPr>
          <p:nvPr/>
        </p:nvPicPr>
        <p:blipFill>
          <a:blip r:embed="rId3"/>
          <a:stretch>
            <a:fillRect/>
          </a:stretch>
        </p:blipFill>
        <p:spPr>
          <a:xfrm>
            <a:off x="395586" y="3568911"/>
            <a:ext cx="2235994" cy="1150144"/>
          </a:xfrm>
          <a:prstGeom prst="rect">
            <a:avLst/>
          </a:prstGeom>
        </p:spPr>
      </p:pic>
      <p:pic>
        <p:nvPicPr>
          <p:cNvPr id="5" name="Picture 4"/>
          <p:cNvPicPr>
            <a:picLocks noChangeAspect="1"/>
          </p:cNvPicPr>
          <p:nvPr/>
        </p:nvPicPr>
        <p:blipFill>
          <a:blip r:embed="rId4"/>
          <a:stretch>
            <a:fillRect/>
          </a:stretch>
        </p:blipFill>
        <p:spPr>
          <a:xfrm>
            <a:off x="3039401" y="3568911"/>
            <a:ext cx="2495700" cy="1697076"/>
          </a:xfrm>
          <a:prstGeom prst="rect">
            <a:avLst/>
          </a:prstGeom>
        </p:spPr>
      </p:pic>
      <p:pic>
        <p:nvPicPr>
          <p:cNvPr id="6" name="Picture 5"/>
          <p:cNvPicPr>
            <a:picLocks noChangeAspect="1"/>
          </p:cNvPicPr>
          <p:nvPr/>
        </p:nvPicPr>
        <p:blipFill>
          <a:blip r:embed="rId5"/>
          <a:stretch>
            <a:fillRect/>
          </a:stretch>
        </p:blipFill>
        <p:spPr>
          <a:xfrm>
            <a:off x="6268179" y="3691647"/>
            <a:ext cx="1964531" cy="1307306"/>
          </a:xfrm>
          <a:prstGeom prst="rect">
            <a:avLst/>
          </a:prstGeom>
        </p:spPr>
      </p:pic>
    </p:spTree>
    <p:extLst>
      <p:ext uri="{BB962C8B-B14F-4D97-AF65-F5344CB8AC3E}">
        <p14:creationId xmlns:p14="http://schemas.microsoft.com/office/powerpoint/2010/main" val="32047021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2450" y="2127647"/>
            <a:ext cx="7886700" cy="994172"/>
          </a:xfrm>
        </p:spPr>
        <p:txBody>
          <a:bodyPr/>
          <a:lstStyle/>
          <a:p>
            <a:r>
              <a:rPr lang="en-US" dirty="0"/>
              <a:t>When should you be worried?</a:t>
            </a:r>
            <a:endParaRPr lang="en-GB" dirty="0"/>
          </a:p>
        </p:txBody>
      </p:sp>
      <p:sp>
        <p:nvSpPr>
          <p:cNvPr id="3" name="Content Placeholder 2"/>
          <p:cNvSpPr>
            <a:spLocks noGrp="1"/>
          </p:cNvSpPr>
          <p:nvPr>
            <p:ph idx="1"/>
          </p:nvPr>
        </p:nvSpPr>
        <p:spPr>
          <a:xfrm>
            <a:off x="552450" y="3121819"/>
            <a:ext cx="7886700" cy="3263504"/>
          </a:xfrm>
        </p:spPr>
        <p:txBody>
          <a:bodyPr/>
          <a:lstStyle/>
          <a:p>
            <a:r>
              <a:rPr lang="en-US" dirty="0"/>
              <a:t>Persistent anxiety or low mood</a:t>
            </a:r>
          </a:p>
          <a:p>
            <a:r>
              <a:rPr lang="en-US" dirty="0"/>
              <a:t>Changes in sleep, </a:t>
            </a:r>
            <a:r>
              <a:rPr lang="en-US" dirty="0" err="1"/>
              <a:t>behaviour</a:t>
            </a:r>
            <a:r>
              <a:rPr lang="en-US" dirty="0"/>
              <a:t>, or friendships</a:t>
            </a:r>
          </a:p>
          <a:p>
            <a:r>
              <a:rPr lang="en-US" dirty="0"/>
              <a:t>Avoidance of school or activities</a:t>
            </a:r>
          </a:p>
          <a:p>
            <a:r>
              <a:rPr lang="en-US" dirty="0"/>
              <a:t>Big changes from usual </a:t>
            </a:r>
            <a:r>
              <a:rPr lang="en-US" dirty="0" err="1"/>
              <a:t>behaviour</a:t>
            </a:r>
            <a:endParaRPr lang="en-GB" dirty="0"/>
          </a:p>
        </p:txBody>
      </p:sp>
    </p:spTree>
    <p:extLst>
      <p:ext uri="{BB962C8B-B14F-4D97-AF65-F5344CB8AC3E}">
        <p14:creationId xmlns:p14="http://schemas.microsoft.com/office/powerpoint/2010/main" val="61564705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4850" y="1978819"/>
            <a:ext cx="7886700" cy="994172"/>
          </a:xfrm>
        </p:spPr>
        <p:txBody>
          <a:bodyPr/>
          <a:lstStyle/>
          <a:p>
            <a:r>
              <a:rPr lang="en-US" dirty="0"/>
              <a:t>What to do</a:t>
            </a:r>
            <a:endParaRPr lang="en-GB" dirty="0"/>
          </a:p>
        </p:txBody>
      </p:sp>
      <p:sp>
        <p:nvSpPr>
          <p:cNvPr id="3" name="Content Placeholder 2"/>
          <p:cNvSpPr>
            <a:spLocks noGrp="1"/>
          </p:cNvSpPr>
          <p:nvPr>
            <p:ph idx="1"/>
          </p:nvPr>
        </p:nvSpPr>
        <p:spPr>
          <a:xfrm>
            <a:off x="628650" y="2837437"/>
            <a:ext cx="7886700" cy="3895928"/>
          </a:xfrm>
        </p:spPr>
        <p:txBody>
          <a:bodyPr>
            <a:normAutofit/>
          </a:bodyPr>
          <a:lstStyle/>
          <a:p>
            <a:r>
              <a:rPr lang="en-US" dirty="0"/>
              <a:t>Talk to your child</a:t>
            </a:r>
          </a:p>
          <a:p>
            <a:r>
              <a:rPr lang="en-US" dirty="0"/>
              <a:t>Speak to class teacher or school staff</a:t>
            </a:r>
          </a:p>
          <a:p>
            <a:r>
              <a:rPr lang="en-US" dirty="0"/>
              <a:t>Early support makes a difference</a:t>
            </a:r>
          </a:p>
        </p:txBody>
      </p:sp>
    </p:spTree>
    <p:extLst>
      <p:ext uri="{BB962C8B-B14F-4D97-AF65-F5344CB8AC3E}">
        <p14:creationId xmlns:p14="http://schemas.microsoft.com/office/powerpoint/2010/main" val="104105547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330010"/>
            <a:ext cx="9144000" cy="4455066"/>
          </a:xfrm>
          <a:prstGeom prst="rect">
            <a:avLst/>
          </a:prstGeom>
        </p:spPr>
        <p:txBody>
          <a:bodyPr wrap="square">
            <a:spAutoFit/>
          </a:bodyPr>
          <a:lstStyle/>
          <a:p>
            <a:pPr defTabSz="342900"/>
            <a:r>
              <a:rPr lang="en-US" sz="1350" b="1" dirty="0">
                <a:solidFill>
                  <a:prstClr val="black"/>
                </a:solidFill>
                <a:latin typeface="Calibri" panose="020F0502020204030204"/>
              </a:rPr>
              <a:t>NHS – Supporting a Child or Young Person </a:t>
            </a:r>
          </a:p>
          <a:p>
            <a:pPr defTabSz="342900"/>
            <a:r>
              <a:rPr lang="en-US" sz="1350" dirty="0">
                <a:solidFill>
                  <a:prstClr val="black"/>
                </a:solidFill>
                <a:latin typeface="Calibri" panose="020F0502020204030204"/>
              </a:rPr>
              <a:t>Comprehensive advice for parents/</a:t>
            </a:r>
            <a:r>
              <a:rPr lang="en-US" sz="1350" dirty="0" err="1">
                <a:solidFill>
                  <a:prstClr val="black"/>
                </a:solidFill>
                <a:latin typeface="Calibri" panose="020F0502020204030204"/>
              </a:rPr>
              <a:t>carers</a:t>
            </a:r>
            <a:r>
              <a:rPr lang="en-US" sz="1350" dirty="0">
                <a:solidFill>
                  <a:prstClr val="black"/>
                </a:solidFill>
                <a:latin typeface="Calibri" panose="020F0502020204030204"/>
              </a:rPr>
              <a:t> on </a:t>
            </a:r>
            <a:r>
              <a:rPr lang="en-US" sz="1350" dirty="0" err="1">
                <a:solidFill>
                  <a:prstClr val="black"/>
                </a:solidFill>
                <a:latin typeface="Calibri" panose="020F0502020204030204"/>
              </a:rPr>
              <a:t>recognising</a:t>
            </a:r>
            <a:r>
              <a:rPr lang="en-US" sz="1350" dirty="0">
                <a:solidFill>
                  <a:prstClr val="black"/>
                </a:solidFill>
                <a:latin typeface="Calibri" panose="020F0502020204030204"/>
              </a:rPr>
              <a:t> and supporting mental health needs in children and young people, including anxiety and depression, plus links to urgent help if needed. </a:t>
            </a:r>
            <a:r>
              <a:rPr lang="en-US" sz="1350" dirty="0">
                <a:solidFill>
                  <a:prstClr val="black"/>
                </a:solidFill>
                <a:latin typeface="Calibri" panose="020F0502020204030204"/>
                <a:hlinkClick r:id="rId2"/>
              </a:rPr>
              <a:t>https://www.nhs.uk/mental-health/children-and-young-adults/mental-health-support</a:t>
            </a:r>
            <a:endParaRPr lang="en-US" sz="1350" dirty="0">
              <a:solidFill>
                <a:prstClr val="black"/>
              </a:solidFill>
              <a:latin typeface="Calibri" panose="020F0502020204030204"/>
            </a:endParaRPr>
          </a:p>
          <a:p>
            <a:pPr defTabSz="342900"/>
            <a:endParaRPr lang="en-US" sz="1350" dirty="0">
              <a:solidFill>
                <a:prstClr val="black"/>
              </a:solidFill>
              <a:latin typeface="Calibri" panose="020F0502020204030204"/>
            </a:endParaRPr>
          </a:p>
          <a:p>
            <a:pPr defTabSz="342900"/>
            <a:r>
              <a:rPr lang="en-US" sz="1350" b="1" dirty="0">
                <a:solidFill>
                  <a:prstClr val="black"/>
                </a:solidFill>
                <a:latin typeface="Calibri" panose="020F0502020204030204"/>
              </a:rPr>
              <a:t>NHS – Advice for Parents</a:t>
            </a:r>
          </a:p>
          <a:p>
            <a:pPr defTabSz="342900"/>
            <a:r>
              <a:rPr lang="en-US" sz="1350" dirty="0">
                <a:solidFill>
                  <a:prstClr val="black"/>
                </a:solidFill>
                <a:latin typeface="Calibri" panose="020F0502020204030204"/>
              </a:rPr>
              <a:t>A parent-friendly section of the NHS website with guidance on talking about feelings, anxiety, depression, anger and more. </a:t>
            </a:r>
            <a:r>
              <a:rPr lang="en-US" sz="1350" dirty="0">
                <a:solidFill>
                  <a:prstClr val="black"/>
                </a:solidFill>
                <a:latin typeface="Calibri" panose="020F0502020204030204"/>
                <a:hlinkClick r:id="rId3"/>
              </a:rPr>
              <a:t>https://www.nhs.uk/mental-health/children-and-young-adults/advice-for-parents/</a:t>
            </a:r>
            <a:endParaRPr lang="en-US" sz="1350" dirty="0">
              <a:solidFill>
                <a:prstClr val="black"/>
              </a:solidFill>
              <a:latin typeface="Calibri" panose="020F0502020204030204"/>
            </a:endParaRPr>
          </a:p>
          <a:p>
            <a:pPr defTabSz="342900"/>
            <a:endParaRPr lang="en-US" sz="1350" dirty="0">
              <a:solidFill>
                <a:prstClr val="black"/>
              </a:solidFill>
              <a:latin typeface="Calibri" panose="020F0502020204030204"/>
            </a:endParaRPr>
          </a:p>
          <a:p>
            <a:pPr defTabSz="342900"/>
            <a:r>
              <a:rPr lang="en-US" sz="1350" b="1" dirty="0" err="1">
                <a:solidFill>
                  <a:prstClr val="black"/>
                </a:solidFill>
                <a:latin typeface="Calibri" panose="020F0502020204030204"/>
              </a:rPr>
              <a:t>YoungMinds</a:t>
            </a:r>
            <a:r>
              <a:rPr lang="en-US" sz="1350" b="1" dirty="0">
                <a:solidFill>
                  <a:prstClr val="black"/>
                </a:solidFill>
                <a:latin typeface="Calibri" panose="020F0502020204030204"/>
              </a:rPr>
              <a:t> (Parents Helpline &amp; Guides)</a:t>
            </a:r>
          </a:p>
          <a:p>
            <a:pPr defTabSz="342900"/>
            <a:r>
              <a:rPr lang="en-US" sz="1350" dirty="0">
                <a:solidFill>
                  <a:prstClr val="black"/>
                </a:solidFill>
                <a:latin typeface="Calibri" panose="020F0502020204030204"/>
              </a:rPr>
              <a:t>A major UK child mental health charity offering advice, toolkits and a free parents helpline for those concerned about their child’s emotional wellbeing.  </a:t>
            </a:r>
            <a:r>
              <a:rPr lang="en-US" sz="1350" dirty="0">
                <a:solidFill>
                  <a:prstClr val="black"/>
                </a:solidFill>
                <a:latin typeface="Calibri" panose="020F0502020204030204"/>
                <a:hlinkClick r:id="rId4"/>
              </a:rPr>
              <a:t>https://www.youngminds.org.uk/parent/</a:t>
            </a:r>
            <a:endParaRPr lang="en-US" sz="1350" dirty="0">
              <a:solidFill>
                <a:prstClr val="black"/>
              </a:solidFill>
              <a:latin typeface="Calibri" panose="020F0502020204030204"/>
            </a:endParaRPr>
          </a:p>
          <a:p>
            <a:pPr defTabSz="342900"/>
            <a:endParaRPr lang="en-US" sz="1350" dirty="0">
              <a:solidFill>
                <a:prstClr val="black"/>
              </a:solidFill>
              <a:latin typeface="Calibri" panose="020F0502020204030204"/>
            </a:endParaRPr>
          </a:p>
          <a:p>
            <a:pPr defTabSz="342900"/>
            <a:r>
              <a:rPr lang="en-US" sz="1350" b="1" dirty="0" err="1">
                <a:solidFill>
                  <a:prstClr val="black"/>
                </a:solidFill>
                <a:latin typeface="Calibri" panose="020F0502020204030204"/>
              </a:rPr>
              <a:t>Childline</a:t>
            </a:r>
            <a:r>
              <a:rPr lang="en-US" sz="1350" b="1" dirty="0">
                <a:solidFill>
                  <a:prstClr val="black"/>
                </a:solidFill>
                <a:latin typeface="Calibri" panose="020F0502020204030204"/>
              </a:rPr>
              <a:t> (for the Child Themselves)</a:t>
            </a:r>
          </a:p>
          <a:p>
            <a:pPr defTabSz="342900"/>
            <a:r>
              <a:rPr lang="en-US" sz="1350" dirty="0">
                <a:solidFill>
                  <a:prstClr val="black"/>
                </a:solidFill>
                <a:latin typeface="Calibri" panose="020F0502020204030204"/>
              </a:rPr>
              <a:t>Free, confidential support children and young people can access directly — includes phone and online counselling and self-help resources. </a:t>
            </a:r>
            <a:r>
              <a:rPr lang="en-US" sz="1350" dirty="0">
                <a:solidFill>
                  <a:prstClr val="black"/>
                </a:solidFill>
                <a:latin typeface="Calibri" panose="020F0502020204030204"/>
                <a:hlinkClick r:id="rId5"/>
              </a:rPr>
              <a:t>https://www.childline.org.uk/</a:t>
            </a:r>
            <a:endParaRPr lang="en-US" sz="1350" dirty="0">
              <a:solidFill>
                <a:prstClr val="black"/>
              </a:solidFill>
              <a:latin typeface="Calibri" panose="020F0502020204030204"/>
            </a:endParaRPr>
          </a:p>
          <a:p>
            <a:pPr defTabSz="342900"/>
            <a:endParaRPr lang="en-US" sz="1350" dirty="0">
              <a:solidFill>
                <a:prstClr val="black"/>
              </a:solidFill>
              <a:latin typeface="Calibri" panose="020F0502020204030204"/>
            </a:endParaRPr>
          </a:p>
          <a:p>
            <a:pPr defTabSz="342900"/>
            <a:r>
              <a:rPr lang="en-US" sz="1350" b="1" dirty="0">
                <a:solidFill>
                  <a:prstClr val="black"/>
                </a:solidFill>
                <a:latin typeface="Calibri" panose="020F0502020204030204"/>
              </a:rPr>
              <a:t>Place2Be  Counselling and Parent Support</a:t>
            </a:r>
          </a:p>
          <a:p>
            <a:pPr defTabSz="342900"/>
            <a:r>
              <a:rPr lang="en-US" sz="1350" dirty="0">
                <a:solidFill>
                  <a:prstClr val="black"/>
                </a:solidFill>
                <a:latin typeface="Calibri" panose="020F0502020204030204"/>
              </a:rPr>
              <a:t>A UK children’s mental health charity offering in-school counselling, family support, blogs and guidance on understanding emotional issues. </a:t>
            </a:r>
            <a:r>
              <a:rPr lang="en-US" sz="1350" dirty="0">
                <a:solidFill>
                  <a:prstClr val="black"/>
                </a:solidFill>
                <a:latin typeface="Calibri" panose="020F0502020204030204"/>
                <a:hlinkClick r:id="rId6"/>
              </a:rPr>
              <a:t>https://www.place2be.org.uk/</a:t>
            </a:r>
            <a:endParaRPr lang="en-US" sz="1350" dirty="0">
              <a:solidFill>
                <a:prstClr val="black"/>
              </a:solidFill>
              <a:latin typeface="Calibri" panose="020F0502020204030204"/>
            </a:endParaRPr>
          </a:p>
          <a:p>
            <a:pPr defTabSz="342900"/>
            <a:endParaRPr lang="en-US" sz="1350" dirty="0">
              <a:solidFill>
                <a:prstClr val="black"/>
              </a:solidFill>
              <a:latin typeface="Calibri" panose="020F0502020204030204"/>
            </a:endParaRPr>
          </a:p>
        </p:txBody>
      </p:sp>
    </p:spTree>
    <p:extLst>
      <p:ext uri="{BB962C8B-B14F-4D97-AF65-F5344CB8AC3E}">
        <p14:creationId xmlns:p14="http://schemas.microsoft.com/office/powerpoint/2010/main" val="28697773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50" y="2318147"/>
            <a:ext cx="8629650" cy="994172"/>
          </a:xfrm>
        </p:spPr>
        <p:txBody>
          <a:bodyPr>
            <a:noAutofit/>
          </a:bodyPr>
          <a:lstStyle/>
          <a:p>
            <a:r>
              <a:rPr lang="en-US" sz="2100" dirty="0">
                <a:latin typeface="+mn-lt"/>
              </a:rPr>
              <a:t>By working together (school and home) we can help children develop the resilience they need not only to succeed academically, but to thrive in life beyond the classroom.</a:t>
            </a:r>
            <a:endParaRPr lang="en-GB" sz="2100" dirty="0">
              <a:latin typeface="+mn-lt"/>
            </a:endParaRPr>
          </a:p>
        </p:txBody>
      </p:sp>
      <p:pic>
        <p:nvPicPr>
          <p:cNvPr id="4" name="Content Placeholder 3"/>
          <p:cNvPicPr>
            <a:picLocks noGrp="1" noChangeAspect="1"/>
          </p:cNvPicPr>
          <p:nvPr>
            <p:ph idx="1"/>
          </p:nvPr>
        </p:nvPicPr>
        <p:blipFill>
          <a:blip r:embed="rId2"/>
          <a:stretch>
            <a:fillRect/>
          </a:stretch>
        </p:blipFill>
        <p:spPr>
          <a:xfrm>
            <a:off x="2980459" y="3082528"/>
            <a:ext cx="2963141" cy="2037160"/>
          </a:xfrm>
          <a:prstGeom prst="rect">
            <a:avLst/>
          </a:prstGeom>
        </p:spPr>
      </p:pic>
    </p:spTree>
    <p:extLst>
      <p:ext uri="{BB962C8B-B14F-4D97-AF65-F5344CB8AC3E}">
        <p14:creationId xmlns:p14="http://schemas.microsoft.com/office/powerpoint/2010/main" val="12956485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66A9A54-1872-405E-8364-8AE34AE2EF07}"/>
              </a:ext>
            </a:extLst>
          </p:cNvPr>
          <p:cNvSpPr>
            <a:spLocks noGrp="1"/>
          </p:cNvSpPr>
          <p:nvPr>
            <p:ph type="title"/>
          </p:nvPr>
        </p:nvSpPr>
        <p:spPr>
          <a:xfrm>
            <a:off x="2464285" y="1200150"/>
            <a:ext cx="4439654" cy="1200150"/>
          </a:xfrm>
        </p:spPr>
        <p:txBody>
          <a:bodyPr/>
          <a:lstStyle/>
          <a:p>
            <a:r>
              <a:rPr lang="en-GB" sz="3300" dirty="0">
                <a:solidFill>
                  <a:srgbClr val="FF0000"/>
                </a:solidFill>
              </a:rPr>
              <a:t>Welcome &amp; Purpose</a:t>
            </a:r>
            <a:endParaRPr lang="en-GB" dirty="0">
              <a:solidFill>
                <a:srgbClr val="FF0000"/>
              </a:solidFill>
            </a:endParaRPr>
          </a:p>
        </p:txBody>
      </p:sp>
      <p:sp>
        <p:nvSpPr>
          <p:cNvPr id="4" name="Text Placeholder 3">
            <a:extLst>
              <a:ext uri="{FF2B5EF4-FFF2-40B4-BE49-F238E27FC236}">
                <a16:creationId xmlns:a16="http://schemas.microsoft.com/office/drawing/2014/main" xmlns="" id="{FEAFDF27-4A3F-4583-BD02-6E176693F511}"/>
              </a:ext>
            </a:extLst>
          </p:cNvPr>
          <p:cNvSpPr>
            <a:spLocks noGrp="1"/>
          </p:cNvSpPr>
          <p:nvPr>
            <p:ph type="body" sz="half" idx="2"/>
          </p:nvPr>
        </p:nvSpPr>
        <p:spPr>
          <a:xfrm>
            <a:off x="1184564" y="2400300"/>
            <a:ext cx="2394455" cy="2858691"/>
          </a:xfrm>
        </p:spPr>
        <p:txBody>
          <a:bodyPr/>
          <a:lstStyle/>
          <a:p>
            <a:pPr marL="171450" indent="-171450">
              <a:buFont typeface="Arial" panose="020B0604020202020204" pitchFamily="34" charset="0"/>
              <a:buChar char="•"/>
            </a:pPr>
            <a:r>
              <a:rPr lang="en-US" sz="2100" dirty="0">
                <a:solidFill>
                  <a:prstClr val="black"/>
                </a:solidFill>
              </a:rPr>
              <a:t>The importance of a Broad and Balanced Curriculum</a:t>
            </a:r>
            <a:endParaRPr lang="en-GB" sz="2100" dirty="0">
              <a:solidFill>
                <a:prstClr val="black"/>
              </a:solidFill>
            </a:endParaRPr>
          </a:p>
          <a:p>
            <a:endParaRPr lang="en-GB" dirty="0"/>
          </a:p>
        </p:txBody>
      </p:sp>
      <p:sp>
        <p:nvSpPr>
          <p:cNvPr id="5" name="Rectangle 1">
            <a:extLst>
              <a:ext uri="{FF2B5EF4-FFF2-40B4-BE49-F238E27FC236}">
                <a16:creationId xmlns:a16="http://schemas.microsoft.com/office/drawing/2014/main" xmlns="" id="{3D216227-BAED-46F0-A46E-3BF55A5FB0F7}"/>
              </a:ext>
            </a:extLst>
          </p:cNvPr>
          <p:cNvSpPr>
            <a:spLocks noGrp="1" noChangeArrowheads="1"/>
          </p:cNvSpPr>
          <p:nvPr>
            <p:ph idx="1"/>
          </p:nvPr>
        </p:nvSpPr>
        <p:spPr bwMode="auto">
          <a:xfrm>
            <a:off x="3930049" y="2451885"/>
            <a:ext cx="4132271" cy="26545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rtlCol="0" anchor="ctr" anchorCtr="0" compatLnSpc="1">
            <a:prstTxWarp prst="textNoShape">
              <a:avLst/>
            </a:prstTxWarp>
            <a:spAutoFit/>
          </a:bodyPr>
          <a:lstStyle/>
          <a:p>
            <a:pPr marL="0" indent="0" eaLnBrk="0" fontAlgn="base" hangingPunct="0">
              <a:lnSpc>
                <a:spcPct val="100000"/>
              </a:lnSpc>
              <a:spcBef>
                <a:spcPct val="0"/>
              </a:spcBef>
              <a:spcAft>
                <a:spcPct val="0"/>
              </a:spcAft>
              <a:buNone/>
            </a:pPr>
            <a:r>
              <a:rPr kumimoji="0" lang="en-US" altLang="en-US" b="0" i="0" u="sng" strike="noStrike" cap="none" normalizeH="0" baseline="0" dirty="0">
                <a:ln>
                  <a:noFill/>
                </a:ln>
                <a:solidFill>
                  <a:schemeClr val="tx1"/>
                </a:solidFill>
                <a:effectLst/>
                <a:latin typeface="Arial" panose="020B0604020202020204" pitchFamily="34" charset="0"/>
              </a:rPr>
              <a:t>We will discuss:</a:t>
            </a:r>
          </a:p>
          <a:p>
            <a:pPr marL="0" indent="0" eaLnBrk="0" fontAlgn="base" hangingPunct="0">
              <a:lnSpc>
                <a:spcPct val="100000"/>
              </a:lnSpc>
              <a:spcBef>
                <a:spcPct val="0"/>
              </a:spcBef>
              <a:spcAft>
                <a:spcPct val="0"/>
              </a:spcAft>
              <a:buFontTx/>
              <a:buChar char="•"/>
            </a:pPr>
            <a:r>
              <a:rPr lang="en-US" altLang="en-US" dirty="0">
                <a:latin typeface="Arial" panose="020B0604020202020204" pitchFamily="34" charset="0"/>
              </a:rPr>
              <a:t> W</a:t>
            </a:r>
            <a:r>
              <a:rPr kumimoji="0" lang="en-US" altLang="en-US" b="0" i="0" u="none" strike="noStrike" cap="none" normalizeH="0" baseline="0" dirty="0">
                <a:ln>
                  <a:noFill/>
                </a:ln>
                <a:solidFill>
                  <a:schemeClr val="tx1"/>
                </a:solidFill>
                <a:effectLst/>
                <a:latin typeface="Arial" panose="020B0604020202020204" pitchFamily="34" charset="0"/>
              </a:rPr>
              <a:t>hat your child learns at school</a:t>
            </a:r>
          </a:p>
          <a:p>
            <a:pPr marL="0" indent="0" eaLnBrk="0" fontAlgn="base" hangingPunct="0">
              <a:lnSpc>
                <a:spcPct val="100000"/>
              </a:lnSpc>
              <a:spcBef>
                <a:spcPct val="0"/>
              </a:spcBef>
              <a:spcAft>
                <a:spcPct val="0"/>
              </a:spcAft>
              <a:buFontTx/>
              <a:buChar char="•"/>
            </a:pPr>
            <a:r>
              <a:rPr kumimoji="0" lang="en-US" altLang="en-US" b="0" i="0" u="none" strike="noStrike" cap="none" normalizeH="0" baseline="0" dirty="0">
                <a:ln>
                  <a:noFill/>
                </a:ln>
                <a:solidFill>
                  <a:schemeClr val="tx1"/>
                </a:solidFill>
                <a:effectLst/>
                <a:latin typeface="Arial" panose="020B0604020202020204" pitchFamily="34" charset="0"/>
              </a:rPr>
              <a:t> How learning is organised</a:t>
            </a:r>
          </a:p>
          <a:p>
            <a:pPr marL="0" indent="0" eaLnBrk="0" fontAlgn="base" hangingPunct="0">
              <a:lnSpc>
                <a:spcPct val="100000"/>
              </a:lnSpc>
              <a:spcBef>
                <a:spcPct val="0"/>
              </a:spcBef>
              <a:spcAft>
                <a:spcPct val="0"/>
              </a:spcAft>
              <a:buFontTx/>
              <a:buChar char="•"/>
            </a:pPr>
            <a:r>
              <a:rPr lang="en-US" altLang="en-US" dirty="0">
                <a:latin typeface="Arial" panose="020B0604020202020204" pitchFamily="34" charset="0"/>
              </a:rPr>
              <a:t> How you can support your child’s learning and development</a:t>
            </a:r>
            <a:endParaRPr kumimoji="0" lang="en-US" altLang="en-US"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4130199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B5BF31-C9BA-42D7-803E-932BFDBD601F}"/>
              </a:ext>
            </a:extLst>
          </p:cNvPr>
          <p:cNvSpPr>
            <a:spLocks noGrp="1"/>
          </p:cNvSpPr>
          <p:nvPr>
            <p:ph type="title"/>
          </p:nvPr>
        </p:nvSpPr>
        <p:spPr>
          <a:xfrm>
            <a:off x="915317" y="1604963"/>
            <a:ext cx="7501319" cy="1200150"/>
          </a:xfrm>
        </p:spPr>
        <p:txBody>
          <a:bodyPr>
            <a:noAutofit/>
          </a:bodyPr>
          <a:lstStyle/>
          <a:p>
            <a:r>
              <a:rPr lang="en-US" sz="3300" dirty="0">
                <a:solidFill>
                  <a:srgbClr val="FF0000"/>
                </a:solidFill>
              </a:rPr>
              <a:t>What Is a Broad and Balanced Curriculum?</a:t>
            </a:r>
            <a:endParaRPr lang="en-GB" sz="3300" dirty="0">
              <a:solidFill>
                <a:srgbClr val="FF0000"/>
              </a:solidFill>
            </a:endParaRPr>
          </a:p>
        </p:txBody>
      </p:sp>
      <p:sp>
        <p:nvSpPr>
          <p:cNvPr id="3" name="Content Placeholder 2">
            <a:extLst>
              <a:ext uri="{FF2B5EF4-FFF2-40B4-BE49-F238E27FC236}">
                <a16:creationId xmlns:a16="http://schemas.microsoft.com/office/drawing/2014/main" xmlns="" id="{97A3BA44-2ECD-4956-808F-6EC623A5C742}"/>
              </a:ext>
            </a:extLst>
          </p:cNvPr>
          <p:cNvSpPr>
            <a:spLocks noGrp="1"/>
          </p:cNvSpPr>
          <p:nvPr>
            <p:ph idx="1"/>
          </p:nvPr>
        </p:nvSpPr>
        <p:spPr>
          <a:xfrm>
            <a:off x="3887391" y="3134500"/>
            <a:ext cx="4629150" cy="2118538"/>
          </a:xfrm>
        </p:spPr>
        <p:txBody>
          <a:bodyPr/>
          <a:lstStyle/>
          <a:p>
            <a:r>
              <a:rPr lang="en-US" sz="1500" dirty="0"/>
              <a:t>Reading stories linked to history topics</a:t>
            </a:r>
          </a:p>
          <a:p>
            <a:r>
              <a:rPr lang="en-US" sz="1500" dirty="0"/>
              <a:t>Using maths skills in real-life problem-solving</a:t>
            </a:r>
          </a:p>
          <a:p>
            <a:r>
              <a:rPr lang="en-US" sz="1500" dirty="0"/>
              <a:t>Learning teamwork through PE and group projects</a:t>
            </a:r>
          </a:p>
          <a:p>
            <a:endParaRPr lang="en-GB" dirty="0"/>
          </a:p>
        </p:txBody>
      </p:sp>
      <p:sp>
        <p:nvSpPr>
          <p:cNvPr id="5" name="Rectangle 1">
            <a:extLst>
              <a:ext uri="{FF2B5EF4-FFF2-40B4-BE49-F238E27FC236}">
                <a16:creationId xmlns:a16="http://schemas.microsoft.com/office/drawing/2014/main" xmlns="" id="{192EBC08-2C65-465F-ACFD-7480385F7161}"/>
              </a:ext>
            </a:extLst>
          </p:cNvPr>
          <p:cNvSpPr>
            <a:spLocks noGrp="1" noChangeArrowheads="1"/>
          </p:cNvSpPr>
          <p:nvPr>
            <p:ph type="body" sz="half" idx="2"/>
          </p:nvPr>
        </p:nvSpPr>
        <p:spPr bwMode="auto">
          <a:xfrm>
            <a:off x="1368318" y="3016357"/>
            <a:ext cx="2251000" cy="1454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rtlCol="0" anchor="ctr" anchorCtr="0" compatLnSpc="1">
            <a:prstTxWarp prst="textNoShape">
              <a:avLst/>
            </a:prstTxWarp>
            <a:spAutoFit/>
          </a:bodyPr>
          <a:lstStyle/>
          <a:p>
            <a:pPr marL="257175" indent="-257175" eaLnBrk="0" fontAlgn="base" hangingPunct="0">
              <a:lnSpc>
                <a:spcPct val="100000"/>
              </a:lnSpc>
              <a:spcBef>
                <a:spcPct val="0"/>
              </a:spcBef>
              <a:spcAft>
                <a:spcPct val="0"/>
              </a:spcAft>
              <a:buFont typeface="Arial" panose="020B0604020202020204" pitchFamily="34" charset="0"/>
              <a:buChar char="•"/>
            </a:pPr>
            <a:r>
              <a:rPr lang="en-US" altLang="en-US" sz="1500" dirty="0">
                <a:latin typeface="Arial" panose="020B0604020202020204" pitchFamily="34" charset="0"/>
              </a:rPr>
              <a:t>Covers all National</a:t>
            </a:r>
          </a:p>
          <a:p>
            <a:pPr eaLnBrk="0" fontAlgn="base" hangingPunct="0">
              <a:lnSpc>
                <a:spcPct val="100000"/>
              </a:lnSpc>
              <a:spcBef>
                <a:spcPct val="0"/>
              </a:spcBef>
              <a:spcAft>
                <a:spcPct val="0"/>
              </a:spcAft>
            </a:pPr>
            <a:r>
              <a:rPr lang="en-US" altLang="en-US" sz="1500" dirty="0">
                <a:latin typeface="Arial" panose="020B0604020202020204" pitchFamily="34" charset="0"/>
              </a:rPr>
              <a:t>Curriculum subjects</a:t>
            </a:r>
          </a:p>
          <a:p>
            <a:pPr eaLnBrk="0" fontAlgn="base" hangingPunct="0">
              <a:lnSpc>
                <a:spcPct val="100000"/>
              </a:lnSpc>
              <a:spcBef>
                <a:spcPct val="0"/>
              </a:spcBef>
              <a:spcAft>
                <a:spcPct val="0"/>
              </a:spcAft>
              <a:buFontTx/>
              <a:buChar char="•"/>
            </a:pPr>
            <a:r>
              <a:rPr lang="en-US" altLang="en-US" sz="1500" dirty="0">
                <a:latin typeface="Arial" panose="020B0604020202020204" pitchFamily="34" charset="0"/>
              </a:rPr>
              <a:t>    Develops knowledge, skills and values</a:t>
            </a:r>
          </a:p>
          <a:p>
            <a:pPr eaLnBrk="0" fontAlgn="base" hangingPunct="0">
              <a:lnSpc>
                <a:spcPct val="100000"/>
              </a:lnSpc>
              <a:spcBef>
                <a:spcPct val="0"/>
              </a:spcBef>
              <a:spcAft>
                <a:spcPct val="0"/>
              </a:spcAft>
              <a:buFontTx/>
              <a:buChar char="•"/>
            </a:pPr>
            <a:r>
              <a:rPr lang="en-US" altLang="en-US" sz="1500" dirty="0">
                <a:latin typeface="Arial" panose="020B0604020202020204" pitchFamily="34" charset="0"/>
              </a:rPr>
              <a:t>    Supports the whole child</a:t>
            </a:r>
          </a:p>
        </p:txBody>
      </p:sp>
    </p:spTree>
    <p:extLst>
      <p:ext uri="{BB962C8B-B14F-4D97-AF65-F5344CB8AC3E}">
        <p14:creationId xmlns:p14="http://schemas.microsoft.com/office/powerpoint/2010/main" val="310228528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78E065D-47A7-4D1F-BCFD-F50F77202AE3}"/>
              </a:ext>
            </a:extLst>
          </p:cNvPr>
          <p:cNvSpPr>
            <a:spLocks noGrp="1"/>
          </p:cNvSpPr>
          <p:nvPr>
            <p:ph type="title"/>
          </p:nvPr>
        </p:nvSpPr>
        <p:spPr>
          <a:xfrm>
            <a:off x="3248350" y="1582425"/>
            <a:ext cx="4321701" cy="899908"/>
          </a:xfrm>
        </p:spPr>
        <p:txBody>
          <a:bodyPr>
            <a:normAutofit/>
          </a:bodyPr>
          <a:lstStyle/>
          <a:p>
            <a:r>
              <a:rPr lang="en-GB" sz="3300" dirty="0">
                <a:solidFill>
                  <a:srgbClr val="FF0000"/>
                </a:solidFill>
              </a:rPr>
              <a:t>Subjects Included</a:t>
            </a:r>
          </a:p>
        </p:txBody>
      </p:sp>
      <p:sp>
        <p:nvSpPr>
          <p:cNvPr id="3" name="Content Placeholder 2">
            <a:extLst>
              <a:ext uri="{FF2B5EF4-FFF2-40B4-BE49-F238E27FC236}">
                <a16:creationId xmlns:a16="http://schemas.microsoft.com/office/drawing/2014/main" xmlns="" id="{ECC3C95D-A028-40B0-BBD2-3E73E1FB8950}"/>
              </a:ext>
            </a:extLst>
          </p:cNvPr>
          <p:cNvSpPr>
            <a:spLocks noGrp="1"/>
          </p:cNvSpPr>
          <p:nvPr>
            <p:ph idx="1"/>
          </p:nvPr>
        </p:nvSpPr>
        <p:spPr>
          <a:xfrm>
            <a:off x="3885008" y="2926761"/>
            <a:ext cx="4629150" cy="3655219"/>
          </a:xfrm>
        </p:spPr>
        <p:txBody>
          <a:bodyPr/>
          <a:lstStyle/>
          <a:p>
            <a:r>
              <a:rPr lang="en-US" sz="1500" b="1" dirty="0"/>
              <a:t>Classroom examples:</a:t>
            </a:r>
            <a:endParaRPr lang="en-US" sz="1500" dirty="0"/>
          </a:p>
          <a:p>
            <a:r>
              <a:rPr lang="en-US" sz="1500" dirty="0"/>
              <a:t>Writing diary entries as historical characters</a:t>
            </a:r>
          </a:p>
          <a:p>
            <a:r>
              <a:rPr lang="en-US" sz="1500" dirty="0"/>
              <a:t>Mapping local areas in Geography</a:t>
            </a:r>
          </a:p>
          <a:p>
            <a:r>
              <a:rPr lang="en-US" sz="1500" dirty="0"/>
              <a:t>Designing and building simple structures in DT</a:t>
            </a:r>
          </a:p>
          <a:p>
            <a:endParaRPr lang="en-GB" dirty="0"/>
          </a:p>
        </p:txBody>
      </p:sp>
      <p:sp>
        <p:nvSpPr>
          <p:cNvPr id="5" name="Rectangle 1">
            <a:extLst>
              <a:ext uri="{FF2B5EF4-FFF2-40B4-BE49-F238E27FC236}">
                <a16:creationId xmlns:a16="http://schemas.microsoft.com/office/drawing/2014/main" xmlns="" id="{EF7C7729-FAD0-4A89-9C95-43AA37BA7CF2}"/>
              </a:ext>
            </a:extLst>
          </p:cNvPr>
          <p:cNvSpPr>
            <a:spLocks noGrp="1" noChangeArrowheads="1"/>
          </p:cNvSpPr>
          <p:nvPr>
            <p:ph type="body" sz="half" idx="2"/>
          </p:nvPr>
        </p:nvSpPr>
        <p:spPr bwMode="auto">
          <a:xfrm>
            <a:off x="1295172" y="2376796"/>
            <a:ext cx="2505304" cy="23775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rtlCol="0" anchor="ctr" anchorCtr="0" compatLnSpc="1">
            <a:prstTxWarp prst="textNoShape">
              <a:avLst/>
            </a:prstTxWarp>
            <a:spAutoFit/>
          </a:bodyPr>
          <a:lstStyle/>
          <a:p>
            <a:pPr eaLnBrk="0" fontAlgn="base" hangingPunct="0">
              <a:lnSpc>
                <a:spcPct val="100000"/>
              </a:lnSpc>
              <a:spcBef>
                <a:spcPct val="0"/>
              </a:spcBef>
              <a:spcAft>
                <a:spcPct val="0"/>
              </a:spcAft>
              <a:buFontTx/>
              <a:buChar char="•"/>
            </a:pPr>
            <a:r>
              <a:rPr lang="en-US" altLang="en-US" sz="1500" dirty="0">
                <a:latin typeface="Arial" panose="020B0604020202020204" pitchFamily="34" charset="0"/>
              </a:rPr>
              <a:t> English and Maths</a:t>
            </a:r>
          </a:p>
          <a:p>
            <a:pPr eaLnBrk="0" fontAlgn="base" hangingPunct="0">
              <a:lnSpc>
                <a:spcPct val="100000"/>
              </a:lnSpc>
              <a:spcBef>
                <a:spcPct val="0"/>
              </a:spcBef>
              <a:spcAft>
                <a:spcPct val="0"/>
              </a:spcAft>
              <a:buFontTx/>
              <a:buChar char="•"/>
            </a:pPr>
            <a:r>
              <a:rPr lang="en-US" altLang="en-US" sz="1500" dirty="0">
                <a:latin typeface="Arial" panose="020B0604020202020204" pitchFamily="34" charset="0"/>
              </a:rPr>
              <a:t> Science (taught as a standalone subject)</a:t>
            </a:r>
          </a:p>
          <a:p>
            <a:pPr eaLnBrk="0" fontAlgn="base" hangingPunct="0">
              <a:lnSpc>
                <a:spcPct val="100000"/>
              </a:lnSpc>
              <a:spcBef>
                <a:spcPct val="0"/>
              </a:spcBef>
              <a:spcAft>
                <a:spcPct val="0"/>
              </a:spcAft>
              <a:buFontTx/>
              <a:buChar char="•"/>
            </a:pPr>
            <a:r>
              <a:rPr lang="en-US" altLang="en-US" sz="1500" dirty="0">
                <a:latin typeface="Arial" panose="020B0604020202020204" pitchFamily="34" charset="0"/>
              </a:rPr>
              <a:t> History &amp; Geography</a:t>
            </a:r>
          </a:p>
          <a:p>
            <a:pPr eaLnBrk="0" fontAlgn="base" hangingPunct="0">
              <a:lnSpc>
                <a:spcPct val="100000"/>
              </a:lnSpc>
              <a:spcBef>
                <a:spcPct val="0"/>
              </a:spcBef>
              <a:spcAft>
                <a:spcPct val="0"/>
              </a:spcAft>
              <a:buFontTx/>
              <a:buChar char="•"/>
            </a:pPr>
            <a:r>
              <a:rPr lang="en-US" altLang="en-US" sz="1500" dirty="0">
                <a:latin typeface="Arial" panose="020B0604020202020204" pitchFamily="34" charset="0"/>
              </a:rPr>
              <a:t> Art, Music, Design &amp; Technology</a:t>
            </a:r>
          </a:p>
          <a:p>
            <a:pPr eaLnBrk="0" fontAlgn="base" hangingPunct="0">
              <a:lnSpc>
                <a:spcPct val="100000"/>
              </a:lnSpc>
              <a:spcBef>
                <a:spcPct val="0"/>
              </a:spcBef>
              <a:spcAft>
                <a:spcPct val="0"/>
              </a:spcAft>
              <a:buFontTx/>
              <a:buChar char="•"/>
            </a:pPr>
            <a:r>
              <a:rPr lang="en-US" altLang="en-US" sz="1500" dirty="0">
                <a:latin typeface="Arial" panose="020B0604020202020204" pitchFamily="34" charset="0"/>
              </a:rPr>
              <a:t> PE, Computing, PSHE &amp; RE</a:t>
            </a:r>
          </a:p>
          <a:p>
            <a:pPr eaLnBrk="0" fontAlgn="base" hangingPunct="0">
              <a:lnSpc>
                <a:spcPct val="100000"/>
              </a:lnSpc>
              <a:spcBef>
                <a:spcPct val="0"/>
              </a:spcBef>
              <a:spcAft>
                <a:spcPct val="0"/>
              </a:spcAft>
              <a:buFontTx/>
              <a:buChar char="•"/>
            </a:pPr>
            <a:r>
              <a:rPr lang="en-US" altLang="en-US" sz="1500" dirty="0">
                <a:latin typeface="Arial" panose="020B0604020202020204" pitchFamily="34" charset="0"/>
              </a:rPr>
              <a:t> Modern Foreign Language in KS2</a:t>
            </a:r>
          </a:p>
        </p:txBody>
      </p:sp>
    </p:spTree>
    <p:extLst>
      <p:ext uri="{BB962C8B-B14F-4D97-AF65-F5344CB8AC3E}">
        <p14:creationId xmlns:p14="http://schemas.microsoft.com/office/powerpoint/2010/main" val="542877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 calcmode="lin" valueType="num">
                                      <p:cBhvr additive="base">
                                        <p:cTn id="2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5" end="5"/>
                                            </p:txEl>
                                          </p:spTgt>
                                        </p:tgtEl>
                                        <p:attrNameLst>
                                          <p:attrName>style.visibility</p:attrName>
                                        </p:attrNameLst>
                                      </p:cBhvr>
                                      <p:to>
                                        <p:strVal val="visible"/>
                                      </p:to>
                                    </p:set>
                                    <p:anim calcmode="lin" valueType="num">
                                      <p:cBhvr additive="base">
                                        <p:cTn id="31"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124DAD7-BA46-462D-8A7C-B84BF1AFF0B9}"/>
              </a:ext>
            </a:extLst>
          </p:cNvPr>
          <p:cNvSpPr>
            <a:spLocks noGrp="1"/>
          </p:cNvSpPr>
          <p:nvPr>
            <p:ph type="title"/>
          </p:nvPr>
        </p:nvSpPr>
        <p:spPr>
          <a:xfrm>
            <a:off x="1036357" y="2271507"/>
            <a:ext cx="7169727" cy="595195"/>
          </a:xfrm>
        </p:spPr>
        <p:txBody>
          <a:bodyPr>
            <a:noAutofit/>
          </a:bodyPr>
          <a:lstStyle/>
          <a:p>
            <a:r>
              <a:rPr lang="en-US" sz="2700" dirty="0">
                <a:solidFill>
                  <a:srgbClr val="FF0000"/>
                </a:solidFill>
              </a:rPr>
              <a:t>Why Science Is Taught as a Standalone Subject</a:t>
            </a:r>
            <a:endParaRPr lang="en-GB" sz="2700" dirty="0">
              <a:solidFill>
                <a:srgbClr val="FF0000"/>
              </a:solidFill>
            </a:endParaRPr>
          </a:p>
        </p:txBody>
      </p:sp>
      <p:sp>
        <p:nvSpPr>
          <p:cNvPr id="3" name="Content Placeholder 2">
            <a:extLst>
              <a:ext uri="{FF2B5EF4-FFF2-40B4-BE49-F238E27FC236}">
                <a16:creationId xmlns:a16="http://schemas.microsoft.com/office/drawing/2014/main" xmlns="" id="{34D993F8-AA2E-4E5B-923E-4373D1D79545}"/>
              </a:ext>
            </a:extLst>
          </p:cNvPr>
          <p:cNvSpPr>
            <a:spLocks noGrp="1"/>
          </p:cNvSpPr>
          <p:nvPr>
            <p:ph idx="1"/>
          </p:nvPr>
        </p:nvSpPr>
        <p:spPr>
          <a:xfrm>
            <a:off x="3788951" y="3040613"/>
            <a:ext cx="4629150" cy="3655219"/>
          </a:xfrm>
        </p:spPr>
        <p:txBody>
          <a:bodyPr/>
          <a:lstStyle/>
          <a:p>
            <a:r>
              <a:rPr lang="en-US" sz="1500" b="1" dirty="0"/>
              <a:t>What you can do to encourage this:</a:t>
            </a:r>
            <a:endParaRPr lang="en-US" sz="1500" dirty="0"/>
          </a:p>
          <a:p>
            <a:r>
              <a:rPr lang="en-US" sz="1500" dirty="0"/>
              <a:t>Growing plants and observing changes over time</a:t>
            </a:r>
          </a:p>
          <a:p>
            <a:r>
              <a:rPr lang="en-US" sz="1500" dirty="0"/>
              <a:t>Investigating materials to see which float or sink</a:t>
            </a:r>
          </a:p>
          <a:p>
            <a:r>
              <a:rPr lang="en-US" sz="1500" dirty="0"/>
              <a:t>Simple experiments with magnets or circuits</a:t>
            </a:r>
          </a:p>
          <a:p>
            <a:endParaRPr lang="en-GB" dirty="0"/>
          </a:p>
        </p:txBody>
      </p:sp>
      <p:sp>
        <p:nvSpPr>
          <p:cNvPr id="5" name="Rectangle 1">
            <a:extLst>
              <a:ext uri="{FF2B5EF4-FFF2-40B4-BE49-F238E27FC236}">
                <a16:creationId xmlns:a16="http://schemas.microsoft.com/office/drawing/2014/main" xmlns="" id="{16C05E39-3FF5-4549-A407-01C91F2C50A8}"/>
              </a:ext>
            </a:extLst>
          </p:cNvPr>
          <p:cNvSpPr>
            <a:spLocks noGrp="1" noChangeArrowheads="1"/>
          </p:cNvSpPr>
          <p:nvPr>
            <p:ph type="body" sz="half" idx="2"/>
          </p:nvPr>
        </p:nvSpPr>
        <p:spPr bwMode="auto">
          <a:xfrm>
            <a:off x="1381763" y="2971464"/>
            <a:ext cx="2217683" cy="1454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rtlCol="0" anchor="ctr" anchorCtr="0" compatLnSpc="1">
            <a:prstTxWarp prst="textNoShape">
              <a:avLst/>
            </a:prstTxWarp>
            <a:spAutoFit/>
          </a:bodyPr>
          <a:lstStyle/>
          <a:p>
            <a:pPr eaLnBrk="0" fontAlgn="base" hangingPunct="0">
              <a:lnSpc>
                <a:spcPct val="100000"/>
              </a:lnSpc>
              <a:spcBef>
                <a:spcPct val="0"/>
              </a:spcBef>
              <a:spcAft>
                <a:spcPct val="0"/>
              </a:spcAft>
              <a:buFontTx/>
              <a:buChar char="•"/>
            </a:pPr>
            <a:r>
              <a:rPr lang="en-US" altLang="en-US" sz="1500" dirty="0">
                <a:latin typeface="Arial" panose="020B0604020202020204" pitchFamily="34" charset="0"/>
              </a:rPr>
              <a:t> Encourages curiosity and questioning</a:t>
            </a:r>
          </a:p>
          <a:p>
            <a:pPr eaLnBrk="0" fontAlgn="base" hangingPunct="0">
              <a:lnSpc>
                <a:spcPct val="100000"/>
              </a:lnSpc>
              <a:spcBef>
                <a:spcPct val="0"/>
              </a:spcBef>
              <a:spcAft>
                <a:spcPct val="0"/>
              </a:spcAft>
              <a:buFontTx/>
              <a:buChar char="•"/>
            </a:pPr>
            <a:r>
              <a:rPr lang="en-US" altLang="en-US" sz="1500" dirty="0">
                <a:latin typeface="Arial" panose="020B0604020202020204" pitchFamily="34" charset="0"/>
              </a:rPr>
              <a:t> Develops investigation skills</a:t>
            </a:r>
          </a:p>
          <a:p>
            <a:pPr eaLnBrk="0" fontAlgn="base" hangingPunct="0">
              <a:lnSpc>
                <a:spcPct val="100000"/>
              </a:lnSpc>
              <a:spcBef>
                <a:spcPct val="0"/>
              </a:spcBef>
              <a:spcAft>
                <a:spcPct val="0"/>
              </a:spcAft>
              <a:buFontTx/>
              <a:buChar char="•"/>
            </a:pPr>
            <a:r>
              <a:rPr lang="en-US" altLang="en-US" sz="1500" dirty="0">
                <a:latin typeface="Arial" panose="020B0604020202020204" pitchFamily="34" charset="0"/>
              </a:rPr>
              <a:t> Builds strong scientific understanding</a:t>
            </a:r>
          </a:p>
        </p:txBody>
      </p:sp>
    </p:spTree>
    <p:extLst>
      <p:ext uri="{BB962C8B-B14F-4D97-AF65-F5344CB8AC3E}">
        <p14:creationId xmlns:p14="http://schemas.microsoft.com/office/powerpoint/2010/main" val="90646464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E71294E-FF40-4780-AC40-F2234395E129}"/>
              </a:ext>
            </a:extLst>
          </p:cNvPr>
          <p:cNvSpPr>
            <a:spLocks noGrp="1"/>
          </p:cNvSpPr>
          <p:nvPr>
            <p:ph type="title"/>
          </p:nvPr>
        </p:nvSpPr>
        <p:spPr>
          <a:xfrm>
            <a:off x="2460829" y="2091034"/>
            <a:ext cx="5076409" cy="499584"/>
          </a:xfrm>
        </p:spPr>
        <p:txBody>
          <a:bodyPr>
            <a:normAutofit fontScale="90000"/>
          </a:bodyPr>
          <a:lstStyle/>
          <a:p>
            <a:r>
              <a:rPr lang="en-GB" sz="3300" dirty="0">
                <a:solidFill>
                  <a:srgbClr val="FF0000"/>
                </a:solidFill>
              </a:rPr>
              <a:t>Creativity Is Paramount</a:t>
            </a:r>
          </a:p>
        </p:txBody>
      </p:sp>
      <p:sp>
        <p:nvSpPr>
          <p:cNvPr id="3" name="Content Placeholder 2">
            <a:extLst>
              <a:ext uri="{FF2B5EF4-FFF2-40B4-BE49-F238E27FC236}">
                <a16:creationId xmlns:a16="http://schemas.microsoft.com/office/drawing/2014/main" xmlns="" id="{4FABE228-00E7-4EE4-86F9-95AF50CD6B8C}"/>
              </a:ext>
            </a:extLst>
          </p:cNvPr>
          <p:cNvSpPr>
            <a:spLocks noGrp="1"/>
          </p:cNvSpPr>
          <p:nvPr>
            <p:ph idx="1"/>
          </p:nvPr>
        </p:nvSpPr>
        <p:spPr>
          <a:xfrm>
            <a:off x="3887391" y="2917932"/>
            <a:ext cx="4629150" cy="2335106"/>
          </a:xfrm>
        </p:spPr>
        <p:txBody>
          <a:bodyPr/>
          <a:lstStyle/>
          <a:p>
            <a:pPr marL="0" indent="0">
              <a:buNone/>
            </a:pPr>
            <a:r>
              <a:rPr lang="en-US" sz="1500" b="1" dirty="0"/>
              <a:t>Examples:</a:t>
            </a:r>
            <a:endParaRPr lang="en-US" sz="1500" dirty="0"/>
          </a:p>
          <a:p>
            <a:r>
              <a:rPr lang="en-US" sz="1500" dirty="0"/>
              <a:t>Designing posters or models to show learning</a:t>
            </a:r>
          </a:p>
          <a:p>
            <a:r>
              <a:rPr lang="en-US" sz="1500" dirty="0"/>
              <a:t>Creating music to reflect emotions or stories</a:t>
            </a:r>
          </a:p>
          <a:p>
            <a:r>
              <a:rPr lang="en-US" sz="1500" dirty="0"/>
              <a:t>Finding multiple ways to solve a maths problem</a:t>
            </a:r>
          </a:p>
          <a:p>
            <a:endParaRPr lang="en-GB" dirty="0"/>
          </a:p>
        </p:txBody>
      </p:sp>
      <p:sp>
        <p:nvSpPr>
          <p:cNvPr id="5" name="Rectangle 1">
            <a:extLst>
              <a:ext uri="{FF2B5EF4-FFF2-40B4-BE49-F238E27FC236}">
                <a16:creationId xmlns:a16="http://schemas.microsoft.com/office/drawing/2014/main" xmlns="" id="{6821B71E-2FD5-4992-A975-374C21C88065}"/>
              </a:ext>
            </a:extLst>
          </p:cNvPr>
          <p:cNvSpPr>
            <a:spLocks noGrp="1" noChangeArrowheads="1"/>
          </p:cNvSpPr>
          <p:nvPr>
            <p:ph type="body" sz="half" idx="2"/>
          </p:nvPr>
        </p:nvSpPr>
        <p:spPr bwMode="auto">
          <a:xfrm>
            <a:off x="1157434" y="2746657"/>
            <a:ext cx="2606790" cy="1454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rtlCol="0" anchor="ctr" anchorCtr="0" compatLnSpc="1">
            <a:prstTxWarp prst="textNoShape">
              <a:avLst/>
            </a:prstTxWarp>
            <a:spAutoFit/>
          </a:bodyPr>
          <a:lstStyle/>
          <a:p>
            <a:pPr eaLnBrk="0" fontAlgn="base" hangingPunct="0">
              <a:lnSpc>
                <a:spcPct val="100000"/>
              </a:lnSpc>
              <a:spcBef>
                <a:spcPct val="0"/>
              </a:spcBef>
              <a:spcAft>
                <a:spcPct val="0"/>
              </a:spcAft>
              <a:buFontTx/>
              <a:buChar char="•"/>
            </a:pPr>
            <a:r>
              <a:rPr lang="en-US" altLang="en-US" sz="1500" dirty="0">
                <a:latin typeface="Arial" panose="020B0604020202020204" pitchFamily="34" charset="0"/>
              </a:rPr>
              <a:t> Creativity across all subjects</a:t>
            </a:r>
          </a:p>
          <a:p>
            <a:pPr eaLnBrk="0" fontAlgn="base" hangingPunct="0">
              <a:lnSpc>
                <a:spcPct val="100000"/>
              </a:lnSpc>
              <a:spcBef>
                <a:spcPct val="0"/>
              </a:spcBef>
              <a:spcAft>
                <a:spcPct val="0"/>
              </a:spcAft>
              <a:buFontTx/>
              <a:buChar char="•"/>
            </a:pPr>
            <a:r>
              <a:rPr lang="en-US" altLang="en-US" sz="1500" dirty="0">
                <a:latin typeface="Arial" panose="020B0604020202020204" pitchFamily="34" charset="0"/>
              </a:rPr>
              <a:t> Encourages problem-solving</a:t>
            </a:r>
          </a:p>
          <a:p>
            <a:pPr eaLnBrk="0" fontAlgn="base" hangingPunct="0">
              <a:lnSpc>
                <a:spcPct val="100000"/>
              </a:lnSpc>
              <a:spcBef>
                <a:spcPct val="0"/>
              </a:spcBef>
              <a:spcAft>
                <a:spcPct val="0"/>
              </a:spcAft>
              <a:buFontTx/>
              <a:buChar char="•"/>
            </a:pPr>
            <a:r>
              <a:rPr lang="en-US" altLang="en-US" sz="1500" dirty="0">
                <a:latin typeface="Arial" panose="020B0604020202020204" pitchFamily="34" charset="0"/>
              </a:rPr>
              <a:t> Builds confidence and independence</a:t>
            </a:r>
          </a:p>
        </p:txBody>
      </p:sp>
    </p:spTree>
    <p:extLst>
      <p:ext uri="{BB962C8B-B14F-4D97-AF65-F5344CB8AC3E}">
        <p14:creationId xmlns:p14="http://schemas.microsoft.com/office/powerpoint/2010/main" val="363758602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1A56B74-221A-4FF3-A6CC-694954E80973}"/>
              </a:ext>
            </a:extLst>
          </p:cNvPr>
          <p:cNvSpPr>
            <a:spLocks noGrp="1"/>
          </p:cNvSpPr>
          <p:nvPr>
            <p:ph type="title"/>
          </p:nvPr>
        </p:nvSpPr>
        <p:spPr>
          <a:xfrm>
            <a:off x="2697086" y="1719537"/>
            <a:ext cx="4895935" cy="568492"/>
          </a:xfrm>
        </p:spPr>
        <p:txBody>
          <a:bodyPr>
            <a:normAutofit/>
          </a:bodyPr>
          <a:lstStyle/>
          <a:p>
            <a:r>
              <a:rPr lang="en-GB" sz="3300" dirty="0">
                <a:solidFill>
                  <a:srgbClr val="FF0000"/>
                </a:solidFill>
              </a:rPr>
              <a:t>Curriculum Mapping</a:t>
            </a:r>
          </a:p>
        </p:txBody>
      </p:sp>
      <p:sp>
        <p:nvSpPr>
          <p:cNvPr id="5" name="Rectangle 1">
            <a:extLst>
              <a:ext uri="{FF2B5EF4-FFF2-40B4-BE49-F238E27FC236}">
                <a16:creationId xmlns:a16="http://schemas.microsoft.com/office/drawing/2014/main" xmlns="" id="{3BEBC495-87E5-4336-8636-309F55567D97}"/>
              </a:ext>
            </a:extLst>
          </p:cNvPr>
          <p:cNvSpPr>
            <a:spLocks noGrp="1" noChangeArrowheads="1"/>
          </p:cNvSpPr>
          <p:nvPr>
            <p:ph type="body" sz="half" idx="2"/>
          </p:nvPr>
        </p:nvSpPr>
        <p:spPr bwMode="auto">
          <a:xfrm>
            <a:off x="1051775" y="2364073"/>
            <a:ext cx="3718586" cy="7617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rtlCol="0" anchor="ctr" anchorCtr="0" compatLnSpc="1">
            <a:prstTxWarp prst="textNoShape">
              <a:avLst/>
            </a:prstTxWarp>
            <a:spAutoFit/>
          </a:bodyPr>
          <a:lstStyle/>
          <a:p>
            <a:pPr eaLnBrk="0" fontAlgn="base" hangingPunct="0">
              <a:lnSpc>
                <a:spcPct val="100000"/>
              </a:lnSpc>
              <a:spcBef>
                <a:spcPct val="0"/>
              </a:spcBef>
              <a:spcAft>
                <a:spcPct val="0"/>
              </a:spcAft>
              <a:buFontTx/>
              <a:buChar char="•"/>
            </a:pPr>
            <a:r>
              <a:rPr lang="en-US" altLang="en-US" sz="1500" dirty="0">
                <a:latin typeface="Arial" panose="020B0604020202020204" pitchFamily="34" charset="0"/>
              </a:rPr>
              <a:t> Carefully planned coverage</a:t>
            </a:r>
          </a:p>
          <a:p>
            <a:pPr eaLnBrk="0" fontAlgn="base" hangingPunct="0">
              <a:lnSpc>
                <a:spcPct val="100000"/>
              </a:lnSpc>
              <a:spcBef>
                <a:spcPct val="0"/>
              </a:spcBef>
              <a:spcAft>
                <a:spcPct val="0"/>
              </a:spcAft>
              <a:buFontTx/>
              <a:buChar char="•"/>
            </a:pPr>
            <a:r>
              <a:rPr lang="en-US" altLang="en-US" sz="1500" dirty="0">
                <a:latin typeface="Arial" panose="020B0604020202020204" pitchFamily="34" charset="0"/>
              </a:rPr>
              <a:t> Clear progression of skills</a:t>
            </a:r>
          </a:p>
          <a:p>
            <a:pPr eaLnBrk="0" fontAlgn="base" hangingPunct="0">
              <a:lnSpc>
                <a:spcPct val="100000"/>
              </a:lnSpc>
              <a:spcBef>
                <a:spcPct val="0"/>
              </a:spcBef>
              <a:spcAft>
                <a:spcPct val="0"/>
              </a:spcAft>
              <a:buFontTx/>
              <a:buChar char="•"/>
            </a:pPr>
            <a:r>
              <a:rPr lang="en-US" altLang="en-US" sz="1500" dirty="0">
                <a:latin typeface="Arial" panose="020B0604020202020204" pitchFamily="34" charset="0"/>
              </a:rPr>
              <a:t> Avoids gaps and unnecessary repetition</a:t>
            </a:r>
          </a:p>
        </p:txBody>
      </p:sp>
      <p:sp>
        <p:nvSpPr>
          <p:cNvPr id="6" name="Rectangle 2">
            <a:extLst>
              <a:ext uri="{FF2B5EF4-FFF2-40B4-BE49-F238E27FC236}">
                <a16:creationId xmlns:a16="http://schemas.microsoft.com/office/drawing/2014/main" xmlns="" id="{0B250E6B-B0F0-4E0B-8E5B-027031621BFA}"/>
              </a:ext>
            </a:extLst>
          </p:cNvPr>
          <p:cNvSpPr>
            <a:spLocks noGrp="1" noChangeArrowheads="1"/>
          </p:cNvSpPr>
          <p:nvPr>
            <p:ph idx="1"/>
          </p:nvPr>
        </p:nvSpPr>
        <p:spPr bwMode="auto">
          <a:xfrm>
            <a:off x="1262487" y="3217993"/>
            <a:ext cx="3718587" cy="2039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rtlCol="0" anchor="ctr" anchorCtr="0" compatLnSpc="1">
            <a:prstTxWarp prst="textNoShape">
              <a:avLst/>
            </a:prstTxWarp>
            <a:spAutoFit/>
          </a:bodyPr>
          <a:lstStyle/>
          <a:p>
            <a:r>
              <a:rPr lang="en-US" sz="1500" b="1" dirty="0"/>
              <a:t>Progression examples:</a:t>
            </a:r>
            <a:endParaRPr lang="en-US" sz="1500" dirty="0"/>
          </a:p>
          <a:p>
            <a:r>
              <a:rPr lang="en-US" sz="1500" dirty="0"/>
              <a:t>Building writing skills from sentences to paragraphs</a:t>
            </a:r>
          </a:p>
          <a:p>
            <a:r>
              <a:rPr lang="en-US" sz="1500" dirty="0"/>
              <a:t>Developing scientific enquiry skills year by year</a:t>
            </a:r>
          </a:p>
          <a:p>
            <a:r>
              <a:rPr lang="en-US" sz="1500" dirty="0"/>
              <a:t>Revisiting key concepts with increasing depth</a:t>
            </a:r>
          </a:p>
          <a:p>
            <a:pPr marL="0" indent="0" eaLnBrk="0" fontAlgn="base" hangingPunct="0">
              <a:lnSpc>
                <a:spcPct val="100000"/>
              </a:lnSpc>
              <a:spcBef>
                <a:spcPct val="0"/>
              </a:spcBef>
              <a:spcAft>
                <a:spcPct val="0"/>
              </a:spcAft>
              <a:buFontTx/>
              <a:buChar char="•"/>
            </a:pPr>
            <a:endParaRPr lang="en-US" altLang="en-US" sz="1350" dirty="0">
              <a:latin typeface="Arial" panose="020B0604020202020204" pitchFamily="34" charset="0"/>
            </a:endParaRPr>
          </a:p>
        </p:txBody>
      </p:sp>
      <p:sp>
        <p:nvSpPr>
          <p:cNvPr id="3" name="TextBox 2">
            <a:extLst>
              <a:ext uri="{FF2B5EF4-FFF2-40B4-BE49-F238E27FC236}">
                <a16:creationId xmlns:a16="http://schemas.microsoft.com/office/drawing/2014/main" xmlns="" id="{C19071D6-850C-4D16-A8CD-F31AB2117C93}"/>
              </a:ext>
            </a:extLst>
          </p:cNvPr>
          <p:cNvSpPr txBox="1"/>
          <p:nvPr/>
        </p:nvSpPr>
        <p:spPr>
          <a:xfrm>
            <a:off x="4892477" y="3151566"/>
            <a:ext cx="3418503" cy="2146742"/>
          </a:xfrm>
          <a:prstGeom prst="rect">
            <a:avLst/>
          </a:prstGeom>
          <a:noFill/>
        </p:spPr>
        <p:txBody>
          <a:bodyPr wrap="square" rtlCol="0">
            <a:spAutoFit/>
          </a:bodyPr>
          <a:lstStyle/>
          <a:p>
            <a:pPr defTabSz="685800"/>
            <a:r>
              <a:rPr lang="en-US" sz="1500" b="1" dirty="0">
                <a:solidFill>
                  <a:prstClr val="black"/>
                </a:solidFill>
                <a:latin typeface="Calibri" panose="020F0502020204030204"/>
              </a:rPr>
              <a:t>How can you support your child?</a:t>
            </a:r>
          </a:p>
          <a:p>
            <a:pPr defTabSz="685800"/>
            <a:r>
              <a:rPr lang="en-US" sz="1500" dirty="0">
                <a:solidFill>
                  <a:prstClr val="black"/>
                </a:solidFill>
                <a:latin typeface="Calibri" panose="020F0502020204030204"/>
              </a:rPr>
              <a:t>Look at the progression documents on the school website.</a:t>
            </a:r>
          </a:p>
          <a:p>
            <a:pPr defTabSz="685800"/>
            <a:r>
              <a:rPr lang="en-US" sz="1500" dirty="0">
                <a:solidFill>
                  <a:prstClr val="black"/>
                </a:solidFill>
                <a:latin typeface="Calibri" panose="020F0502020204030204"/>
              </a:rPr>
              <a:t>Read the newsletters which come home at the start of each term.</a:t>
            </a:r>
          </a:p>
          <a:p>
            <a:pPr defTabSz="685800"/>
            <a:r>
              <a:rPr lang="en-US" sz="1500" dirty="0">
                <a:solidFill>
                  <a:prstClr val="black"/>
                </a:solidFill>
                <a:latin typeface="Calibri" panose="020F0502020204030204"/>
              </a:rPr>
              <a:t>Pre / over learning of topics with your child.</a:t>
            </a:r>
          </a:p>
          <a:p>
            <a:pPr defTabSz="685800"/>
            <a:r>
              <a:rPr lang="en-US" sz="1500" dirty="0">
                <a:solidFill>
                  <a:prstClr val="black"/>
                </a:solidFill>
                <a:latin typeface="Calibri" panose="020F0502020204030204"/>
              </a:rPr>
              <a:t>Support homework.</a:t>
            </a:r>
          </a:p>
          <a:p>
            <a:pPr defTabSz="685800"/>
            <a:endParaRPr lang="en-GB" sz="1350" dirty="0">
              <a:solidFill>
                <a:prstClr val="black"/>
              </a:solidFill>
              <a:latin typeface="Calibri" panose="020F0502020204030204"/>
            </a:endParaRPr>
          </a:p>
        </p:txBody>
      </p:sp>
    </p:spTree>
    <p:extLst>
      <p:ext uri="{BB962C8B-B14F-4D97-AF65-F5344CB8AC3E}">
        <p14:creationId xmlns:p14="http://schemas.microsoft.com/office/powerpoint/2010/main" val="290991497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6169A17-3609-46BE-8DD0-5CE44FE4A1D9}"/>
              </a:ext>
            </a:extLst>
          </p:cNvPr>
          <p:cNvSpPr>
            <a:spLocks noGrp="1"/>
          </p:cNvSpPr>
          <p:nvPr>
            <p:ph type="title"/>
          </p:nvPr>
        </p:nvSpPr>
        <p:spPr>
          <a:xfrm>
            <a:off x="1314183" y="2114004"/>
            <a:ext cx="7524288" cy="608252"/>
          </a:xfrm>
        </p:spPr>
        <p:txBody>
          <a:bodyPr>
            <a:noAutofit/>
          </a:bodyPr>
          <a:lstStyle/>
          <a:p>
            <a:r>
              <a:rPr lang="en-GB" sz="3300" dirty="0">
                <a:solidFill>
                  <a:srgbClr val="FF0000"/>
                </a:solidFill>
              </a:rPr>
              <a:t>Yearly &amp; Two-Yearly Curriculum Cycles</a:t>
            </a:r>
          </a:p>
        </p:txBody>
      </p:sp>
      <p:sp>
        <p:nvSpPr>
          <p:cNvPr id="3" name="Content Placeholder 2">
            <a:extLst>
              <a:ext uri="{FF2B5EF4-FFF2-40B4-BE49-F238E27FC236}">
                <a16:creationId xmlns:a16="http://schemas.microsoft.com/office/drawing/2014/main" xmlns="" id="{3D71FB15-8287-4AAF-9B44-93B2CB60381E}"/>
              </a:ext>
            </a:extLst>
          </p:cNvPr>
          <p:cNvSpPr>
            <a:spLocks noGrp="1"/>
          </p:cNvSpPr>
          <p:nvPr>
            <p:ph idx="1"/>
          </p:nvPr>
        </p:nvSpPr>
        <p:spPr>
          <a:xfrm>
            <a:off x="3838171" y="2831665"/>
            <a:ext cx="4629150" cy="1790404"/>
          </a:xfrm>
        </p:spPr>
        <p:txBody>
          <a:bodyPr/>
          <a:lstStyle/>
          <a:p>
            <a:r>
              <a:rPr lang="en-US" sz="1500" b="1" dirty="0"/>
              <a:t>Classroom examples:</a:t>
            </a:r>
            <a:endParaRPr lang="en-US" sz="1500" dirty="0"/>
          </a:p>
          <a:p>
            <a:r>
              <a:rPr lang="en-US" sz="1500" dirty="0"/>
              <a:t>History topics alternating (e.g. Ancient Egypt one year, Romans the next)</a:t>
            </a:r>
          </a:p>
          <a:p>
            <a:r>
              <a:rPr lang="en-US" sz="1500" dirty="0"/>
              <a:t>Science topics revisited with increasing complexity</a:t>
            </a:r>
          </a:p>
          <a:p>
            <a:r>
              <a:rPr lang="en-US" sz="1500" dirty="0"/>
              <a:t>Geography skills applied to different locations each cycle</a:t>
            </a:r>
          </a:p>
          <a:p>
            <a:endParaRPr lang="en-GB" dirty="0"/>
          </a:p>
        </p:txBody>
      </p:sp>
      <p:sp>
        <p:nvSpPr>
          <p:cNvPr id="5" name="Rectangle 1">
            <a:extLst>
              <a:ext uri="{FF2B5EF4-FFF2-40B4-BE49-F238E27FC236}">
                <a16:creationId xmlns:a16="http://schemas.microsoft.com/office/drawing/2014/main" xmlns="" id="{691757A0-07D9-4BA7-B587-91859F23C252}"/>
              </a:ext>
            </a:extLst>
          </p:cNvPr>
          <p:cNvSpPr>
            <a:spLocks noGrp="1" noChangeArrowheads="1"/>
          </p:cNvSpPr>
          <p:nvPr>
            <p:ph type="body" sz="half" idx="2"/>
          </p:nvPr>
        </p:nvSpPr>
        <p:spPr bwMode="auto">
          <a:xfrm>
            <a:off x="975280" y="2805414"/>
            <a:ext cx="3072080" cy="7617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rtlCol="0" anchor="ctr" anchorCtr="0" compatLnSpc="1">
            <a:prstTxWarp prst="textNoShape">
              <a:avLst/>
            </a:prstTxWarp>
            <a:spAutoFit/>
          </a:bodyPr>
          <a:lstStyle/>
          <a:p>
            <a:pPr eaLnBrk="0" fontAlgn="base" hangingPunct="0">
              <a:lnSpc>
                <a:spcPct val="100000"/>
              </a:lnSpc>
              <a:spcBef>
                <a:spcPct val="0"/>
              </a:spcBef>
              <a:spcAft>
                <a:spcPct val="0"/>
              </a:spcAft>
              <a:buFontTx/>
              <a:buChar char="•"/>
            </a:pPr>
            <a:r>
              <a:rPr lang="en-US" altLang="en-US" sz="1500" dirty="0">
                <a:latin typeface="Arial" panose="020B0604020202020204" pitchFamily="34" charset="0"/>
              </a:rPr>
              <a:t> Long-term curriculum planning</a:t>
            </a:r>
          </a:p>
          <a:p>
            <a:pPr eaLnBrk="0" fontAlgn="base" hangingPunct="0">
              <a:lnSpc>
                <a:spcPct val="100000"/>
              </a:lnSpc>
              <a:spcBef>
                <a:spcPct val="0"/>
              </a:spcBef>
              <a:spcAft>
                <a:spcPct val="0"/>
              </a:spcAft>
              <a:buFontTx/>
              <a:buChar char="•"/>
            </a:pPr>
            <a:r>
              <a:rPr lang="en-US" altLang="en-US" sz="1500" dirty="0">
                <a:latin typeface="Arial" panose="020B0604020202020204" pitchFamily="34" charset="0"/>
              </a:rPr>
              <a:t> Ideal for mixed-age classes</a:t>
            </a:r>
          </a:p>
          <a:p>
            <a:pPr eaLnBrk="0" fontAlgn="base" hangingPunct="0">
              <a:lnSpc>
                <a:spcPct val="100000"/>
              </a:lnSpc>
              <a:spcBef>
                <a:spcPct val="0"/>
              </a:spcBef>
              <a:spcAft>
                <a:spcPct val="0"/>
              </a:spcAft>
              <a:buFontTx/>
              <a:buChar char="•"/>
            </a:pPr>
            <a:r>
              <a:rPr lang="en-US" altLang="en-US" sz="1500" dirty="0">
                <a:latin typeface="Arial" panose="020B0604020202020204" pitchFamily="34" charset="0"/>
              </a:rPr>
              <a:t> Ensures full coverage of content</a:t>
            </a:r>
          </a:p>
        </p:txBody>
      </p:sp>
    </p:spTree>
    <p:extLst>
      <p:ext uri="{BB962C8B-B14F-4D97-AF65-F5344CB8AC3E}">
        <p14:creationId xmlns:p14="http://schemas.microsoft.com/office/powerpoint/2010/main" val="71595383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9802EF-DBFF-46F6-AEC4-FCBCABDE3674}"/>
              </a:ext>
            </a:extLst>
          </p:cNvPr>
          <p:cNvSpPr>
            <a:spLocks noGrp="1"/>
          </p:cNvSpPr>
          <p:nvPr>
            <p:ph type="title"/>
          </p:nvPr>
        </p:nvSpPr>
        <p:spPr>
          <a:xfrm>
            <a:off x="2405046" y="1828526"/>
            <a:ext cx="5909869" cy="542995"/>
          </a:xfrm>
        </p:spPr>
        <p:txBody>
          <a:bodyPr>
            <a:noAutofit/>
          </a:bodyPr>
          <a:lstStyle/>
          <a:p>
            <a:r>
              <a:rPr lang="en-US" sz="3300" dirty="0">
                <a:solidFill>
                  <a:srgbClr val="FF0000"/>
                </a:solidFill>
              </a:rPr>
              <a:t>How All This Benefits Your Child</a:t>
            </a:r>
            <a:endParaRPr lang="en-GB" sz="3300" dirty="0">
              <a:solidFill>
                <a:srgbClr val="FF0000"/>
              </a:solidFill>
            </a:endParaRPr>
          </a:p>
        </p:txBody>
      </p:sp>
      <p:sp>
        <p:nvSpPr>
          <p:cNvPr id="3" name="Content Placeholder 2">
            <a:extLst>
              <a:ext uri="{FF2B5EF4-FFF2-40B4-BE49-F238E27FC236}">
                <a16:creationId xmlns:a16="http://schemas.microsoft.com/office/drawing/2014/main" xmlns="" id="{B6100DAE-BA36-4D4B-970E-CF45D6012003}"/>
              </a:ext>
            </a:extLst>
          </p:cNvPr>
          <p:cNvSpPr>
            <a:spLocks noGrp="1"/>
          </p:cNvSpPr>
          <p:nvPr>
            <p:ph idx="1"/>
          </p:nvPr>
        </p:nvSpPr>
        <p:spPr>
          <a:xfrm>
            <a:off x="4035051" y="2806679"/>
            <a:ext cx="4078785" cy="1244642"/>
          </a:xfrm>
        </p:spPr>
        <p:txBody>
          <a:bodyPr>
            <a:normAutofit fontScale="85000" lnSpcReduction="20000"/>
          </a:bodyPr>
          <a:lstStyle/>
          <a:p>
            <a:pPr marL="0" indent="0">
              <a:lnSpc>
                <a:spcPct val="100000"/>
              </a:lnSpc>
              <a:spcBef>
                <a:spcPts val="0"/>
              </a:spcBef>
              <a:buNone/>
              <a:defRPr/>
            </a:pPr>
            <a:r>
              <a:rPr lang="en-US" sz="1500" b="1" dirty="0">
                <a:solidFill>
                  <a:prstClr val="black"/>
                </a:solidFill>
                <a:latin typeface="Calibri" panose="020F0502020204030204"/>
              </a:rPr>
              <a:t>How can you support your child?</a:t>
            </a:r>
          </a:p>
          <a:p>
            <a:r>
              <a:rPr lang="en-US" sz="1500" dirty="0"/>
              <a:t>Encourage them to explaining their </a:t>
            </a:r>
            <a:r>
              <a:rPr lang="en-US" sz="1500" b="1" dirty="0"/>
              <a:t>thinking</a:t>
            </a:r>
            <a:r>
              <a:rPr lang="en-US" sz="1500" dirty="0"/>
              <a:t> aloud</a:t>
            </a:r>
          </a:p>
          <a:p>
            <a:r>
              <a:rPr lang="en-US" sz="1500" dirty="0"/>
              <a:t>Be independent when completing project work</a:t>
            </a:r>
          </a:p>
          <a:p>
            <a:r>
              <a:rPr lang="en-US" sz="1500" dirty="0"/>
              <a:t>Show collaborative problem-solving activities</a:t>
            </a:r>
          </a:p>
          <a:p>
            <a:r>
              <a:rPr lang="en-US" sz="1500" dirty="0"/>
              <a:t>Give them first hand experiences.</a:t>
            </a:r>
          </a:p>
          <a:p>
            <a:endParaRPr lang="en-GB" dirty="0"/>
          </a:p>
        </p:txBody>
      </p:sp>
      <p:sp>
        <p:nvSpPr>
          <p:cNvPr id="5" name="Rectangle 1">
            <a:extLst>
              <a:ext uri="{FF2B5EF4-FFF2-40B4-BE49-F238E27FC236}">
                <a16:creationId xmlns:a16="http://schemas.microsoft.com/office/drawing/2014/main" xmlns="" id="{F2273E5E-A4F8-40A7-8E8B-CD4F701A232F}"/>
              </a:ext>
            </a:extLst>
          </p:cNvPr>
          <p:cNvSpPr>
            <a:spLocks noGrp="1" noChangeArrowheads="1"/>
          </p:cNvSpPr>
          <p:nvPr>
            <p:ph type="body" sz="half" idx="2"/>
          </p:nvPr>
        </p:nvSpPr>
        <p:spPr bwMode="auto">
          <a:xfrm>
            <a:off x="1030164" y="2753128"/>
            <a:ext cx="3257550" cy="7617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rtlCol="0" anchor="ctr" anchorCtr="0" compatLnSpc="1">
            <a:prstTxWarp prst="textNoShape">
              <a:avLst/>
            </a:prstTxWarp>
            <a:spAutoFit/>
          </a:bodyPr>
          <a:lstStyle/>
          <a:p>
            <a:pPr eaLnBrk="0" fontAlgn="base" hangingPunct="0">
              <a:lnSpc>
                <a:spcPct val="100000"/>
              </a:lnSpc>
              <a:spcBef>
                <a:spcPct val="0"/>
              </a:spcBef>
              <a:spcAft>
                <a:spcPct val="0"/>
              </a:spcAft>
              <a:buFontTx/>
              <a:buChar char="•"/>
            </a:pPr>
            <a:r>
              <a:rPr lang="en-US" altLang="en-US" sz="1500" dirty="0">
                <a:latin typeface="Arial" panose="020B0604020202020204" pitchFamily="34" charset="0"/>
              </a:rPr>
              <a:t> Strong academic foundations</a:t>
            </a:r>
          </a:p>
          <a:p>
            <a:pPr eaLnBrk="0" fontAlgn="base" hangingPunct="0">
              <a:lnSpc>
                <a:spcPct val="100000"/>
              </a:lnSpc>
              <a:spcBef>
                <a:spcPct val="0"/>
              </a:spcBef>
              <a:spcAft>
                <a:spcPct val="0"/>
              </a:spcAft>
              <a:buFontTx/>
              <a:buChar char="•"/>
            </a:pPr>
            <a:r>
              <a:rPr lang="en-US" altLang="en-US" sz="1500" dirty="0">
                <a:latin typeface="Arial" panose="020B0604020202020204" pitchFamily="34" charset="0"/>
              </a:rPr>
              <a:t> Creative and critical thinkers</a:t>
            </a:r>
          </a:p>
          <a:p>
            <a:pPr eaLnBrk="0" fontAlgn="base" hangingPunct="0">
              <a:lnSpc>
                <a:spcPct val="100000"/>
              </a:lnSpc>
              <a:spcBef>
                <a:spcPct val="0"/>
              </a:spcBef>
              <a:spcAft>
                <a:spcPct val="0"/>
              </a:spcAft>
              <a:buFontTx/>
              <a:buChar char="•"/>
            </a:pPr>
            <a:r>
              <a:rPr lang="en-US" altLang="en-US" sz="1500" dirty="0">
                <a:latin typeface="Arial" panose="020B0604020202020204" pitchFamily="34" charset="0"/>
              </a:rPr>
              <a:t> Confident, curious learners</a:t>
            </a:r>
          </a:p>
        </p:txBody>
      </p:sp>
    </p:spTree>
    <p:extLst>
      <p:ext uri="{BB962C8B-B14F-4D97-AF65-F5344CB8AC3E}">
        <p14:creationId xmlns:p14="http://schemas.microsoft.com/office/powerpoint/2010/main" val="52005465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F24DFEB-EF22-472E-A7CD-99A4406C22B0}"/>
              </a:ext>
            </a:extLst>
          </p:cNvPr>
          <p:cNvSpPr>
            <a:spLocks noGrp="1"/>
          </p:cNvSpPr>
          <p:nvPr>
            <p:ph type="title"/>
          </p:nvPr>
        </p:nvSpPr>
        <p:spPr>
          <a:xfrm>
            <a:off x="2989124" y="1865196"/>
            <a:ext cx="4370921" cy="506147"/>
          </a:xfrm>
        </p:spPr>
        <p:txBody>
          <a:bodyPr>
            <a:normAutofit fontScale="90000"/>
          </a:bodyPr>
          <a:lstStyle/>
          <a:p>
            <a:r>
              <a:rPr lang="en-GB" sz="3300" dirty="0">
                <a:solidFill>
                  <a:srgbClr val="FF0000"/>
                </a:solidFill>
              </a:rPr>
              <a:t>Working Together</a:t>
            </a:r>
          </a:p>
        </p:txBody>
      </p:sp>
      <p:sp>
        <p:nvSpPr>
          <p:cNvPr id="3" name="Content Placeholder 2">
            <a:extLst>
              <a:ext uri="{FF2B5EF4-FFF2-40B4-BE49-F238E27FC236}">
                <a16:creationId xmlns:a16="http://schemas.microsoft.com/office/drawing/2014/main" xmlns="" id="{9E2DC6B4-B469-4598-B844-FE3B27FB941F}"/>
              </a:ext>
            </a:extLst>
          </p:cNvPr>
          <p:cNvSpPr>
            <a:spLocks noGrp="1"/>
          </p:cNvSpPr>
          <p:nvPr>
            <p:ph idx="1"/>
          </p:nvPr>
        </p:nvSpPr>
        <p:spPr>
          <a:xfrm>
            <a:off x="4074427" y="2502209"/>
            <a:ext cx="4082984" cy="1546577"/>
          </a:xfrm>
        </p:spPr>
        <p:txBody>
          <a:bodyPr/>
          <a:lstStyle/>
          <a:p>
            <a:r>
              <a:rPr lang="en-US" altLang="en-US" sz="1500" b="1" dirty="0">
                <a:latin typeface="Arial" panose="020B0604020202020204" pitchFamily="34" charset="0"/>
              </a:rPr>
              <a:t>What will make a difference?</a:t>
            </a:r>
          </a:p>
          <a:p>
            <a:r>
              <a:rPr lang="en-GB" sz="1500" dirty="0"/>
              <a:t>How can I shape my child’s knowledge?</a:t>
            </a:r>
          </a:p>
          <a:p>
            <a:r>
              <a:rPr lang="en-GB" sz="1500" dirty="0"/>
              <a:t>Do we have good work ethics and attitudes?</a:t>
            </a:r>
          </a:p>
          <a:p>
            <a:r>
              <a:rPr lang="en-GB" sz="1500" dirty="0"/>
              <a:t>Have we established positive routines and habits?</a:t>
            </a:r>
          </a:p>
        </p:txBody>
      </p:sp>
      <p:sp>
        <p:nvSpPr>
          <p:cNvPr id="5" name="Rectangle 1">
            <a:extLst>
              <a:ext uri="{FF2B5EF4-FFF2-40B4-BE49-F238E27FC236}">
                <a16:creationId xmlns:a16="http://schemas.microsoft.com/office/drawing/2014/main" xmlns="" id="{84169111-7D3C-4A0D-817E-FE40B9A22BC2}"/>
              </a:ext>
            </a:extLst>
          </p:cNvPr>
          <p:cNvSpPr>
            <a:spLocks noGrp="1" noChangeArrowheads="1"/>
          </p:cNvSpPr>
          <p:nvPr>
            <p:ph type="body" sz="half" idx="2"/>
          </p:nvPr>
        </p:nvSpPr>
        <p:spPr bwMode="auto">
          <a:xfrm>
            <a:off x="1066259" y="2765442"/>
            <a:ext cx="3142059" cy="530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rtlCol="0" anchor="ctr" anchorCtr="0" compatLnSpc="1">
            <a:prstTxWarp prst="textNoShape">
              <a:avLst/>
            </a:prstTxWarp>
            <a:spAutoFit/>
          </a:bodyPr>
          <a:lstStyle/>
          <a:p>
            <a:pPr eaLnBrk="0" fontAlgn="base" hangingPunct="0">
              <a:lnSpc>
                <a:spcPct val="100000"/>
              </a:lnSpc>
              <a:spcBef>
                <a:spcPct val="0"/>
              </a:spcBef>
              <a:spcAft>
                <a:spcPct val="0"/>
              </a:spcAft>
              <a:buFontTx/>
              <a:buChar char="•"/>
            </a:pPr>
            <a:r>
              <a:rPr lang="en-US" altLang="en-US" sz="1500" dirty="0">
                <a:latin typeface="Arial" panose="020B0604020202020204" pitchFamily="34" charset="0"/>
              </a:rPr>
              <a:t> Parents as partners</a:t>
            </a:r>
          </a:p>
          <a:p>
            <a:pPr eaLnBrk="0" fontAlgn="base" hangingPunct="0">
              <a:lnSpc>
                <a:spcPct val="100000"/>
              </a:lnSpc>
              <a:spcBef>
                <a:spcPct val="0"/>
              </a:spcBef>
              <a:spcAft>
                <a:spcPct val="0"/>
              </a:spcAft>
              <a:buFontTx/>
              <a:buChar char="•"/>
            </a:pPr>
            <a:r>
              <a:rPr lang="en-US" altLang="en-US" sz="1500" dirty="0">
                <a:latin typeface="Arial" panose="020B0604020202020204" pitchFamily="34" charset="0"/>
              </a:rPr>
              <a:t> Communication and support</a:t>
            </a:r>
          </a:p>
        </p:txBody>
      </p:sp>
    </p:spTree>
    <p:extLst>
      <p:ext uri="{BB962C8B-B14F-4D97-AF65-F5344CB8AC3E}">
        <p14:creationId xmlns:p14="http://schemas.microsoft.com/office/powerpoint/2010/main" val="171450009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F24DFEB-EF22-472E-A7CD-99A4406C22B0}"/>
              </a:ext>
            </a:extLst>
          </p:cNvPr>
          <p:cNvSpPr>
            <a:spLocks noGrp="1"/>
          </p:cNvSpPr>
          <p:nvPr>
            <p:ph type="title"/>
          </p:nvPr>
        </p:nvSpPr>
        <p:spPr>
          <a:xfrm>
            <a:off x="1636038" y="2038579"/>
            <a:ext cx="6347558" cy="348264"/>
          </a:xfrm>
        </p:spPr>
        <p:txBody>
          <a:bodyPr>
            <a:normAutofit fontScale="90000"/>
          </a:bodyPr>
          <a:lstStyle/>
          <a:p>
            <a:pPr algn="ctr"/>
            <a:r>
              <a:rPr lang="en-GB" sz="2100" dirty="0">
                <a:solidFill>
                  <a:srgbClr val="FF0000"/>
                </a:solidFill>
              </a:rPr>
              <a:t>Physical Education and Sport – What does it look </a:t>
            </a:r>
            <a:br>
              <a:rPr lang="en-GB" sz="2100" dirty="0">
                <a:solidFill>
                  <a:srgbClr val="FF0000"/>
                </a:solidFill>
              </a:rPr>
            </a:br>
            <a:r>
              <a:rPr lang="en-GB" sz="2100" dirty="0">
                <a:solidFill>
                  <a:srgbClr val="FF0000"/>
                </a:solidFill>
              </a:rPr>
              <a:t>like at Turvey?</a:t>
            </a:r>
          </a:p>
        </p:txBody>
      </p:sp>
      <p:sp>
        <p:nvSpPr>
          <p:cNvPr id="3" name="Content Placeholder 2">
            <a:extLst>
              <a:ext uri="{FF2B5EF4-FFF2-40B4-BE49-F238E27FC236}">
                <a16:creationId xmlns:a16="http://schemas.microsoft.com/office/drawing/2014/main" xmlns="" id="{9E2DC6B4-B469-4598-B844-FE3B27FB941F}"/>
              </a:ext>
            </a:extLst>
          </p:cNvPr>
          <p:cNvSpPr>
            <a:spLocks noGrp="1"/>
          </p:cNvSpPr>
          <p:nvPr>
            <p:ph idx="1"/>
          </p:nvPr>
        </p:nvSpPr>
        <p:spPr>
          <a:xfrm>
            <a:off x="4652717" y="2392436"/>
            <a:ext cx="3492804" cy="2677656"/>
          </a:xfrm>
        </p:spPr>
        <p:txBody>
          <a:bodyPr>
            <a:normAutofit lnSpcReduction="10000"/>
          </a:bodyPr>
          <a:lstStyle/>
          <a:p>
            <a:r>
              <a:rPr lang="en-US" sz="1200" b="1" dirty="0"/>
              <a:t>Classroom examples : </a:t>
            </a:r>
          </a:p>
          <a:p>
            <a:r>
              <a:rPr lang="en-US" sz="1200" dirty="0"/>
              <a:t>Weekly house competition for activity levels – Moki Bands</a:t>
            </a:r>
          </a:p>
          <a:p>
            <a:r>
              <a:rPr lang="en-US" sz="1200" dirty="0"/>
              <a:t>Clubs – Footgolf, dodgeball, dance, yoga, football, rugby, multi-skills</a:t>
            </a:r>
          </a:p>
          <a:p>
            <a:r>
              <a:rPr lang="en-US" sz="1200" dirty="0"/>
              <a:t>Alternate football and netball leagues each year – Y5&amp;6</a:t>
            </a:r>
          </a:p>
          <a:p>
            <a:r>
              <a:rPr lang="en-US" sz="1200" dirty="0"/>
              <a:t>Opportunities to access a wide range of high quality PE and sport opportunities both within schools and our local communities with School Sports Partnership</a:t>
            </a:r>
          </a:p>
          <a:p>
            <a:r>
              <a:rPr lang="en-US" sz="1200" dirty="0"/>
              <a:t>Range of opportunities to be active and try new adventurous activities during Healthy Living Week </a:t>
            </a:r>
            <a:endParaRPr lang="en-GB" sz="1200" dirty="0"/>
          </a:p>
        </p:txBody>
      </p:sp>
      <p:sp>
        <p:nvSpPr>
          <p:cNvPr id="5" name="Rectangle 1">
            <a:extLst>
              <a:ext uri="{FF2B5EF4-FFF2-40B4-BE49-F238E27FC236}">
                <a16:creationId xmlns:a16="http://schemas.microsoft.com/office/drawing/2014/main" xmlns="" id="{84169111-7D3C-4A0D-817E-FE40B9A22BC2}"/>
              </a:ext>
            </a:extLst>
          </p:cNvPr>
          <p:cNvSpPr>
            <a:spLocks noGrp="1" noChangeArrowheads="1"/>
          </p:cNvSpPr>
          <p:nvPr>
            <p:ph type="body" sz="half" idx="2"/>
          </p:nvPr>
        </p:nvSpPr>
        <p:spPr bwMode="auto">
          <a:xfrm>
            <a:off x="998479" y="2427619"/>
            <a:ext cx="3573521" cy="2492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rtlCol="0" anchor="ctr" anchorCtr="0" compatLnSpc="1">
            <a:prstTxWarp prst="textNoShape">
              <a:avLst/>
            </a:prstTxWarp>
            <a:spAutoFit/>
          </a:bodyPr>
          <a:lstStyle/>
          <a:p>
            <a:pPr eaLnBrk="0" fontAlgn="base" hangingPunct="0">
              <a:lnSpc>
                <a:spcPct val="100000"/>
              </a:lnSpc>
              <a:spcBef>
                <a:spcPct val="0"/>
              </a:spcBef>
              <a:spcAft>
                <a:spcPct val="0"/>
              </a:spcAft>
              <a:buFontTx/>
              <a:buChar char="•"/>
            </a:pPr>
            <a:r>
              <a:rPr lang="en-US" altLang="en-US" sz="1350" dirty="0">
                <a:latin typeface="Arial" panose="020B0604020202020204" pitchFamily="34" charset="0"/>
              </a:rPr>
              <a:t> </a:t>
            </a:r>
            <a:r>
              <a:rPr kumimoji="0" lang="en-US" altLang="en-US"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least 2 hours of curriculum time</a:t>
            </a:r>
          </a:p>
          <a:p>
            <a:pPr lvl="0" eaLnBrk="0" fontAlgn="base" hangingPunct="0">
              <a:lnSpc>
                <a:spcPct val="100000"/>
              </a:lnSpc>
              <a:spcBef>
                <a:spcPct val="0"/>
              </a:spcBef>
              <a:spcAft>
                <a:spcPct val="0"/>
              </a:spcAft>
              <a:buFontTx/>
              <a:buChar char="•"/>
            </a:pPr>
            <a:r>
              <a:rPr lang="en-US" altLang="en-US" dirty="0">
                <a:latin typeface="Arial" panose="020B0604020202020204" pitchFamily="34" charset="0"/>
                <a:cs typeface="Arial" panose="020B0604020202020204" pitchFamily="34" charset="0"/>
              </a:rPr>
              <a:t> Raising activity levels and</a:t>
            </a:r>
            <a:r>
              <a:rPr lang="en-US" dirty="0">
                <a:latin typeface="Arial" panose="020B0604020202020204" pitchFamily="34" charset="0"/>
                <a:cs typeface="Arial" panose="020B0604020202020204" pitchFamily="34" charset="0"/>
              </a:rPr>
              <a:t> aims for pupils to get 60 mins of daily activity – 30 mins in school via PE, active breaks/assemblies, golden mile </a:t>
            </a:r>
          </a:p>
          <a:p>
            <a:pPr lvl="0" eaLnBrk="0" fontAlgn="base" hangingPunct="0">
              <a:lnSpc>
                <a:spcPct val="100000"/>
              </a:lnSpc>
              <a:spcBef>
                <a:spcPct val="0"/>
              </a:spcBef>
              <a:spcAft>
                <a:spcPct val="0"/>
              </a:spcAft>
              <a:buFontTx/>
              <a:buChar char="•"/>
            </a:pPr>
            <a:r>
              <a:rPr lang="en-US" altLang="en-US" dirty="0">
                <a:latin typeface="Arial" panose="020B0604020202020204" pitchFamily="34" charset="0"/>
                <a:cs typeface="Arial" panose="020B0604020202020204" pitchFamily="34" charset="0"/>
              </a:rPr>
              <a:t> Pe kit days</a:t>
            </a:r>
          </a:p>
          <a:p>
            <a:pPr eaLnBrk="0" fontAlgn="base" hangingPunct="0">
              <a:lnSpc>
                <a:spcPct val="100000"/>
              </a:lnSpc>
              <a:spcBef>
                <a:spcPct val="0"/>
              </a:spcBef>
              <a:spcAft>
                <a:spcPct val="0"/>
              </a:spcAft>
              <a:buFontTx/>
              <a:buChar char="•"/>
            </a:pPr>
            <a:r>
              <a:rPr kumimoji="0" lang="en-US" altLang="en-US" b="0" i="0" u="none" strike="noStrike" cap="none" normalizeH="0" baseline="0" dirty="0">
                <a:ln>
                  <a:noFill/>
                </a:ln>
                <a:solidFill>
                  <a:schemeClr val="tx1"/>
                </a:solidFill>
                <a:effectLst/>
                <a:latin typeface="Arial" panose="020B0604020202020204" pitchFamily="34" charset="0"/>
                <a:cs typeface="Arial" panose="020B0604020202020204" pitchFamily="34" charset="0"/>
              </a:rPr>
              <a:t> Moki bands in KS2</a:t>
            </a:r>
          </a:p>
          <a:p>
            <a:pPr eaLnBrk="0" fontAlgn="base" hangingPunct="0">
              <a:lnSpc>
                <a:spcPct val="100000"/>
              </a:lnSpc>
              <a:spcBef>
                <a:spcPct val="0"/>
              </a:spcBef>
              <a:spcAft>
                <a:spcPct val="0"/>
              </a:spcAft>
              <a:buFontTx/>
              <a:buChar char="•"/>
            </a:pPr>
            <a:r>
              <a:rPr lang="en-US" altLang="en-US" dirty="0">
                <a:latin typeface="Arial" panose="020B0604020202020204" pitchFamily="34" charset="0"/>
                <a:cs typeface="Arial" panose="020B0604020202020204" pitchFamily="34" charset="0"/>
              </a:rPr>
              <a:t> Cross curricular links</a:t>
            </a:r>
          </a:p>
          <a:p>
            <a:pPr eaLnBrk="0" fontAlgn="base" hangingPunct="0">
              <a:lnSpc>
                <a:spcPct val="100000"/>
              </a:lnSpc>
              <a:spcBef>
                <a:spcPct val="0"/>
              </a:spcBef>
              <a:spcAft>
                <a:spcPct val="0"/>
              </a:spcAft>
              <a:buFontTx/>
              <a:buChar char="•"/>
            </a:pPr>
            <a:r>
              <a:rPr lang="en-US" altLang="en-US" dirty="0">
                <a:latin typeface="Arial" panose="020B0604020202020204" pitchFamily="34" charset="0"/>
                <a:cs typeface="Arial" panose="020B0604020202020204" pitchFamily="34" charset="0"/>
              </a:rPr>
              <a:t> Range of afterschool clubs</a:t>
            </a:r>
          </a:p>
          <a:p>
            <a:pPr eaLnBrk="0" fontAlgn="base" hangingPunct="0">
              <a:lnSpc>
                <a:spcPct val="100000"/>
              </a:lnSpc>
              <a:spcBef>
                <a:spcPct val="0"/>
              </a:spcBef>
              <a:spcAft>
                <a:spcPct val="0"/>
              </a:spcAft>
              <a:buFontTx/>
              <a:buChar char="•"/>
            </a:pPr>
            <a:r>
              <a:rPr lang="en-US" altLang="en-US" dirty="0">
                <a:latin typeface="Arial" panose="020B0604020202020204" pitchFamily="34" charset="0"/>
                <a:cs typeface="Arial" panose="020B0604020202020204" pitchFamily="34" charset="0"/>
              </a:rPr>
              <a:t> Inter school competitions and fixtures</a:t>
            </a:r>
          </a:p>
          <a:p>
            <a:pPr eaLnBrk="0" fontAlgn="base" hangingPunct="0">
              <a:lnSpc>
                <a:spcPct val="100000"/>
              </a:lnSpc>
              <a:spcBef>
                <a:spcPct val="0"/>
              </a:spcBef>
              <a:spcAft>
                <a:spcPct val="0"/>
              </a:spcAft>
              <a:buFontTx/>
              <a:buChar char="•"/>
            </a:pPr>
            <a:r>
              <a:rPr lang="en-US" altLang="en-US" dirty="0">
                <a:latin typeface="Arial" panose="020B0604020202020204" pitchFamily="34" charset="0"/>
                <a:cs typeface="Arial" panose="020B0604020202020204" pitchFamily="34" charset="0"/>
              </a:rPr>
              <a:t> Termly sports festivals per class </a:t>
            </a:r>
          </a:p>
          <a:p>
            <a:pPr eaLnBrk="0" fontAlgn="base" hangingPunct="0">
              <a:lnSpc>
                <a:spcPct val="100000"/>
              </a:lnSpc>
              <a:spcBef>
                <a:spcPct val="0"/>
              </a:spcBef>
              <a:spcAft>
                <a:spcPct val="0"/>
              </a:spcAft>
              <a:buFontTx/>
              <a:buChar char="•"/>
            </a:pPr>
            <a:r>
              <a:rPr lang="en-US" altLang="en-US" dirty="0">
                <a:latin typeface="Arial" panose="020B0604020202020204" pitchFamily="34" charset="0"/>
                <a:cs typeface="Arial" panose="020B0604020202020204" pitchFamily="34" charset="0"/>
              </a:rPr>
              <a:t> Healthy Living Week </a:t>
            </a:r>
          </a:p>
          <a:p>
            <a:pPr eaLnBrk="0" fontAlgn="base" hangingPunct="0">
              <a:lnSpc>
                <a:spcPct val="100000"/>
              </a:lnSpc>
              <a:spcBef>
                <a:spcPct val="0"/>
              </a:spcBef>
              <a:spcAft>
                <a:spcPct val="0"/>
              </a:spcAft>
              <a:buFontTx/>
              <a:buChar char="•"/>
            </a:pPr>
            <a:r>
              <a:rPr lang="en-US" altLang="en-US" dirty="0">
                <a:latin typeface="Arial" panose="020B0604020202020204" pitchFamily="34" charset="0"/>
                <a:cs typeface="Arial" panose="020B0604020202020204" pitchFamily="34" charset="0"/>
              </a:rPr>
              <a:t> Working alongside our School sport partnership</a:t>
            </a:r>
          </a:p>
          <a:p>
            <a:pPr eaLnBrk="0" fontAlgn="base" hangingPunct="0">
              <a:lnSpc>
                <a:spcPct val="100000"/>
              </a:lnSpc>
              <a:spcBef>
                <a:spcPct val="0"/>
              </a:spcBef>
              <a:spcAft>
                <a:spcPct val="0"/>
              </a:spcAft>
              <a:buFontTx/>
              <a:buChar char="•"/>
            </a:pPr>
            <a:r>
              <a:rPr lang="en-US" altLang="en-US" dirty="0">
                <a:latin typeface="Arial" panose="020B0604020202020204" pitchFamily="34" charset="0"/>
                <a:cs typeface="Arial" panose="020B0604020202020204" pitchFamily="34" charset="0"/>
              </a:rPr>
              <a:t> PE premium </a:t>
            </a:r>
          </a:p>
        </p:txBody>
      </p:sp>
    </p:spTree>
    <p:extLst>
      <p:ext uri="{BB962C8B-B14F-4D97-AF65-F5344CB8AC3E}">
        <p14:creationId xmlns:p14="http://schemas.microsoft.com/office/powerpoint/2010/main" val="49211196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F24DFEB-EF22-472E-A7CD-99A4406C22B0}"/>
              </a:ext>
            </a:extLst>
          </p:cNvPr>
          <p:cNvSpPr>
            <a:spLocks noGrp="1"/>
          </p:cNvSpPr>
          <p:nvPr>
            <p:ph type="title"/>
          </p:nvPr>
        </p:nvSpPr>
        <p:spPr>
          <a:xfrm>
            <a:off x="2569186" y="1518695"/>
            <a:ext cx="5687139" cy="624840"/>
          </a:xfrm>
        </p:spPr>
        <p:txBody>
          <a:bodyPr>
            <a:normAutofit/>
          </a:bodyPr>
          <a:lstStyle/>
          <a:p>
            <a:r>
              <a:rPr lang="en-GB" sz="3300" dirty="0">
                <a:solidFill>
                  <a:srgbClr val="FF0000"/>
                </a:solidFill>
              </a:rPr>
              <a:t>PE and sport premium </a:t>
            </a:r>
          </a:p>
        </p:txBody>
      </p:sp>
      <p:sp>
        <p:nvSpPr>
          <p:cNvPr id="3" name="Content Placeholder 2">
            <a:extLst>
              <a:ext uri="{FF2B5EF4-FFF2-40B4-BE49-F238E27FC236}">
                <a16:creationId xmlns:a16="http://schemas.microsoft.com/office/drawing/2014/main" xmlns="" id="{9E2DC6B4-B469-4598-B844-FE3B27FB941F}"/>
              </a:ext>
            </a:extLst>
          </p:cNvPr>
          <p:cNvSpPr>
            <a:spLocks noGrp="1"/>
          </p:cNvSpPr>
          <p:nvPr>
            <p:ph idx="1"/>
          </p:nvPr>
        </p:nvSpPr>
        <p:spPr>
          <a:xfrm>
            <a:off x="4416307" y="2091303"/>
            <a:ext cx="3840018" cy="3248002"/>
          </a:xfrm>
        </p:spPr>
        <p:txBody>
          <a:bodyPr>
            <a:normAutofit fontScale="92500" lnSpcReduction="10000"/>
          </a:bodyPr>
          <a:lstStyle/>
          <a:p>
            <a:r>
              <a:rPr lang="en-US" sz="1200" b="1" dirty="0"/>
              <a:t>Examples that benefit the children:</a:t>
            </a:r>
          </a:p>
          <a:p>
            <a:r>
              <a:rPr lang="en-US" sz="1200" dirty="0"/>
              <a:t>Table tennis table, Multi-use goals, Traverse climbing wall</a:t>
            </a:r>
          </a:p>
          <a:p>
            <a:r>
              <a:rPr lang="en-US" sz="1200" dirty="0"/>
              <a:t>Variety of playground equipment</a:t>
            </a:r>
          </a:p>
          <a:p>
            <a:r>
              <a:rPr lang="en-US" sz="1200" dirty="0"/>
              <a:t>Additional equipment for the curriculum to support progression</a:t>
            </a:r>
          </a:p>
          <a:p>
            <a:r>
              <a:rPr lang="en-US" sz="1200" dirty="0"/>
              <a:t>EYFS resources </a:t>
            </a:r>
          </a:p>
          <a:p>
            <a:r>
              <a:rPr lang="en-US" sz="1200" dirty="0"/>
              <a:t>GetSet4PE scheme of work</a:t>
            </a:r>
          </a:p>
          <a:p>
            <a:r>
              <a:rPr lang="en-US" sz="1200" dirty="0"/>
              <a:t>Additional swimming interventions</a:t>
            </a:r>
          </a:p>
          <a:p>
            <a:r>
              <a:rPr lang="en-US" sz="1200" dirty="0"/>
              <a:t>Healthy Living Week workshops and inspirational individuals – GB Paralympian</a:t>
            </a:r>
          </a:p>
          <a:p>
            <a:r>
              <a:rPr lang="en-US" sz="1200" dirty="0"/>
              <a:t>CPD and training for staff </a:t>
            </a:r>
          </a:p>
          <a:p>
            <a:r>
              <a:rPr lang="en-US" sz="1200" dirty="0"/>
              <a:t>Transport for competitions, fixtures and swimming </a:t>
            </a:r>
          </a:p>
          <a:p>
            <a:r>
              <a:rPr lang="en-US" sz="1200" dirty="0"/>
              <a:t>School Sports Partnership package </a:t>
            </a:r>
          </a:p>
          <a:p>
            <a:r>
              <a:rPr lang="en-US" sz="1200" dirty="0"/>
              <a:t>Specialist Tennis coaching in the Summer term for the whole school </a:t>
            </a:r>
          </a:p>
        </p:txBody>
      </p:sp>
      <p:sp>
        <p:nvSpPr>
          <p:cNvPr id="5" name="Rectangle 1">
            <a:extLst>
              <a:ext uri="{FF2B5EF4-FFF2-40B4-BE49-F238E27FC236}">
                <a16:creationId xmlns:a16="http://schemas.microsoft.com/office/drawing/2014/main" xmlns="" id="{84169111-7D3C-4A0D-817E-FE40B9A22BC2}"/>
              </a:ext>
            </a:extLst>
          </p:cNvPr>
          <p:cNvSpPr>
            <a:spLocks noGrp="1" noChangeArrowheads="1"/>
          </p:cNvSpPr>
          <p:nvPr>
            <p:ph type="body" sz="half" idx="2"/>
          </p:nvPr>
        </p:nvSpPr>
        <p:spPr bwMode="auto">
          <a:xfrm>
            <a:off x="1502854" y="2255562"/>
            <a:ext cx="2572230" cy="38779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rtlCol="0" anchor="ctr" anchorCtr="0" compatLnSpc="1">
            <a:prstTxWarp prst="textNoShape">
              <a:avLst/>
            </a:prstTxWarp>
            <a:spAutoFit/>
          </a:bodyPr>
          <a:lstStyle/>
          <a:p>
            <a:pPr eaLnBrk="0" fontAlgn="base" hangingPunct="0">
              <a:lnSpc>
                <a:spcPct val="100000"/>
              </a:lnSpc>
              <a:spcBef>
                <a:spcPct val="0"/>
              </a:spcBef>
              <a:spcAft>
                <a:spcPct val="0"/>
              </a:spcAft>
              <a:buFontTx/>
              <a:buChar char="•"/>
            </a:pPr>
            <a:r>
              <a:rPr lang="en-US" altLang="en-US" sz="1800" dirty="0">
                <a:latin typeface="Arial" panose="020B0604020202020204" pitchFamily="34" charset="0"/>
              </a:rPr>
              <a:t> </a:t>
            </a:r>
            <a:r>
              <a:rPr lang="en-US" altLang="en-US" sz="1050" dirty="0">
                <a:latin typeface="Arial" panose="020B0604020202020204" pitchFamily="34" charset="0"/>
              </a:rPr>
              <a:t>£16,000 per school each academic year to use for the following five indicators:</a:t>
            </a:r>
            <a:br>
              <a:rPr lang="en-US" altLang="en-US" sz="1050" dirty="0">
                <a:latin typeface="Arial" panose="020B0604020202020204" pitchFamily="34" charset="0"/>
              </a:rPr>
            </a:br>
            <a:endParaRPr lang="en-US" altLang="en-US" sz="1050" dirty="0">
              <a:latin typeface="Arial" panose="020B0604020202020204" pitchFamily="34" charset="0"/>
            </a:endParaRPr>
          </a:p>
          <a:p>
            <a:pPr eaLnBrk="0" fontAlgn="base" hangingPunct="0">
              <a:lnSpc>
                <a:spcPct val="100000"/>
              </a:lnSpc>
              <a:spcBef>
                <a:spcPct val="0"/>
              </a:spcBef>
              <a:spcAft>
                <a:spcPct val="0"/>
              </a:spcAft>
              <a:buFontTx/>
              <a:buChar char="•"/>
            </a:pPr>
            <a:r>
              <a:rPr lang="en-GB" sz="1050" b="1" dirty="0"/>
              <a:t> Indicator 1: </a:t>
            </a:r>
            <a:r>
              <a:rPr lang="en-GB" sz="1050" dirty="0"/>
              <a:t>Increased confidence, knowledge and skills of all staff in teaching PE and sport </a:t>
            </a:r>
          </a:p>
          <a:p>
            <a:pPr eaLnBrk="0" fontAlgn="base" hangingPunct="0">
              <a:lnSpc>
                <a:spcPct val="100000"/>
              </a:lnSpc>
              <a:spcBef>
                <a:spcPct val="0"/>
              </a:spcBef>
              <a:spcAft>
                <a:spcPct val="0"/>
              </a:spcAft>
              <a:buFontTx/>
              <a:buChar char="•"/>
            </a:pPr>
            <a:r>
              <a:rPr lang="en-GB" sz="1050" b="1" dirty="0"/>
              <a:t> Indicator 2:  </a:t>
            </a:r>
            <a:r>
              <a:rPr lang="en-GB" sz="1050" dirty="0"/>
              <a:t>Engagement of all pupils in regular physical activity</a:t>
            </a:r>
            <a:endParaRPr lang="en-US" altLang="en-US" sz="1050" dirty="0">
              <a:latin typeface="Arial" panose="020B0604020202020204" pitchFamily="34" charset="0"/>
            </a:endParaRPr>
          </a:p>
          <a:p>
            <a:pPr eaLnBrk="0" fontAlgn="base" hangingPunct="0">
              <a:lnSpc>
                <a:spcPct val="100000"/>
              </a:lnSpc>
              <a:spcBef>
                <a:spcPct val="0"/>
              </a:spcBef>
              <a:spcAft>
                <a:spcPct val="0"/>
              </a:spcAft>
              <a:buFontTx/>
              <a:buChar char="•"/>
            </a:pPr>
            <a:r>
              <a:rPr lang="en-GB" sz="1050" b="1" dirty="0"/>
              <a:t> Indicator 3: </a:t>
            </a:r>
            <a:r>
              <a:rPr lang="en-GB" sz="1050" dirty="0"/>
              <a:t>The profile of PE and sport is raised across the school as a tool for whole school improvement</a:t>
            </a:r>
          </a:p>
          <a:p>
            <a:pPr eaLnBrk="0" fontAlgn="base" hangingPunct="0">
              <a:lnSpc>
                <a:spcPct val="100000"/>
              </a:lnSpc>
              <a:spcBef>
                <a:spcPct val="0"/>
              </a:spcBef>
              <a:spcAft>
                <a:spcPct val="0"/>
              </a:spcAft>
              <a:buFontTx/>
              <a:buChar char="•"/>
            </a:pPr>
            <a:r>
              <a:rPr lang="en-GB" sz="1050" b="1" dirty="0"/>
              <a:t> Indicator 4: </a:t>
            </a:r>
            <a:r>
              <a:rPr lang="en-GB" sz="1050" dirty="0"/>
              <a:t>Broader experience of a range of sports and activities offered to all pupils</a:t>
            </a:r>
            <a:endParaRPr lang="en-US" altLang="en-US" sz="1050" dirty="0">
              <a:latin typeface="Arial" panose="020B0604020202020204" pitchFamily="34" charset="0"/>
            </a:endParaRPr>
          </a:p>
          <a:p>
            <a:pPr eaLnBrk="0" fontAlgn="base" hangingPunct="0">
              <a:lnSpc>
                <a:spcPct val="100000"/>
              </a:lnSpc>
              <a:spcBef>
                <a:spcPct val="0"/>
              </a:spcBef>
              <a:spcAft>
                <a:spcPct val="0"/>
              </a:spcAft>
              <a:buFontTx/>
              <a:buChar char="•"/>
            </a:pPr>
            <a:r>
              <a:rPr lang="en-GB" sz="1050" b="1" dirty="0"/>
              <a:t> Indicator 5: </a:t>
            </a:r>
            <a:r>
              <a:rPr lang="en-GB" sz="1050" dirty="0"/>
              <a:t>Increased participation in competitive sport</a:t>
            </a:r>
          </a:p>
          <a:p>
            <a:pPr eaLnBrk="0" fontAlgn="base" hangingPunct="0">
              <a:lnSpc>
                <a:spcPct val="100000"/>
              </a:lnSpc>
              <a:spcBef>
                <a:spcPct val="0"/>
              </a:spcBef>
              <a:spcAft>
                <a:spcPct val="0"/>
              </a:spcAft>
              <a:buFontTx/>
              <a:buChar char="•"/>
            </a:pPr>
            <a:endParaRPr lang="en-US" altLang="en-US" sz="1800" dirty="0">
              <a:latin typeface="Arial" panose="020B0604020202020204" pitchFamily="34" charset="0"/>
            </a:endParaRPr>
          </a:p>
          <a:p>
            <a:pPr eaLnBrk="0" fontAlgn="base" hangingPunct="0">
              <a:lnSpc>
                <a:spcPct val="100000"/>
              </a:lnSpc>
              <a:spcBef>
                <a:spcPct val="0"/>
              </a:spcBef>
              <a:spcAft>
                <a:spcPct val="0"/>
              </a:spcAft>
              <a:buFontTx/>
              <a:buChar char="•"/>
            </a:pPr>
            <a:endParaRPr lang="en-US" altLang="en-US" sz="1800" dirty="0">
              <a:latin typeface="Arial" panose="020B0604020202020204" pitchFamily="34" charset="0"/>
            </a:endParaRPr>
          </a:p>
          <a:p>
            <a:pPr eaLnBrk="0" fontAlgn="base" hangingPunct="0">
              <a:lnSpc>
                <a:spcPct val="100000"/>
              </a:lnSpc>
              <a:spcBef>
                <a:spcPct val="0"/>
              </a:spcBef>
              <a:spcAft>
                <a:spcPct val="0"/>
              </a:spcAft>
              <a:buFontTx/>
              <a:buChar char="•"/>
            </a:pPr>
            <a:endParaRPr lang="en-US" altLang="en-US" sz="1800" dirty="0">
              <a:latin typeface="Arial" panose="020B0604020202020204" pitchFamily="34" charset="0"/>
            </a:endParaRPr>
          </a:p>
          <a:p>
            <a:pPr eaLnBrk="0" fontAlgn="base" hangingPunct="0">
              <a:lnSpc>
                <a:spcPct val="100000"/>
              </a:lnSpc>
              <a:spcBef>
                <a:spcPct val="0"/>
              </a:spcBef>
              <a:spcAft>
                <a:spcPct val="0"/>
              </a:spcAft>
              <a:buFontTx/>
              <a:buChar char="•"/>
            </a:pPr>
            <a:endParaRPr lang="en-US" altLang="en-US" sz="1800" dirty="0">
              <a:latin typeface="Arial" panose="020B0604020202020204" pitchFamily="34" charset="0"/>
            </a:endParaRPr>
          </a:p>
        </p:txBody>
      </p:sp>
    </p:spTree>
    <p:extLst>
      <p:ext uri="{BB962C8B-B14F-4D97-AF65-F5344CB8AC3E}">
        <p14:creationId xmlns:p14="http://schemas.microsoft.com/office/powerpoint/2010/main" val="209055163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F24DFEB-EF22-472E-A7CD-99A4406C22B0}"/>
              </a:ext>
            </a:extLst>
          </p:cNvPr>
          <p:cNvSpPr>
            <a:spLocks noGrp="1"/>
          </p:cNvSpPr>
          <p:nvPr>
            <p:ph type="title"/>
          </p:nvPr>
        </p:nvSpPr>
        <p:spPr>
          <a:xfrm>
            <a:off x="1728431" y="1597908"/>
            <a:ext cx="5687139" cy="624840"/>
          </a:xfrm>
        </p:spPr>
        <p:txBody>
          <a:bodyPr>
            <a:noAutofit/>
          </a:bodyPr>
          <a:lstStyle/>
          <a:p>
            <a:pPr algn="ctr"/>
            <a:r>
              <a:rPr lang="en-US" dirty="0">
                <a:solidFill>
                  <a:srgbClr val="FF0000"/>
                </a:solidFill>
              </a:rPr>
              <a:t>How can you support your child</a:t>
            </a:r>
            <a:endParaRPr lang="en-GB" dirty="0">
              <a:solidFill>
                <a:srgbClr val="FF0000"/>
              </a:solidFill>
            </a:endParaRPr>
          </a:p>
        </p:txBody>
      </p:sp>
      <p:sp>
        <p:nvSpPr>
          <p:cNvPr id="3" name="Content Placeholder 2">
            <a:extLst>
              <a:ext uri="{FF2B5EF4-FFF2-40B4-BE49-F238E27FC236}">
                <a16:creationId xmlns:a16="http://schemas.microsoft.com/office/drawing/2014/main" xmlns="" id="{9E2DC6B4-B469-4598-B844-FE3B27FB941F}"/>
              </a:ext>
            </a:extLst>
          </p:cNvPr>
          <p:cNvSpPr>
            <a:spLocks noGrp="1"/>
          </p:cNvSpPr>
          <p:nvPr>
            <p:ph idx="1"/>
          </p:nvPr>
        </p:nvSpPr>
        <p:spPr>
          <a:xfrm>
            <a:off x="4416307" y="2403723"/>
            <a:ext cx="3840018" cy="2935582"/>
          </a:xfrm>
        </p:spPr>
        <p:txBody>
          <a:bodyPr>
            <a:normAutofit/>
          </a:bodyPr>
          <a:lstStyle/>
          <a:p>
            <a:pPr marL="0" indent="0">
              <a:buNone/>
            </a:pPr>
            <a:r>
              <a:rPr lang="en-US" sz="1350" b="1" dirty="0"/>
              <a:t>How can you make a difference?</a:t>
            </a:r>
          </a:p>
          <a:p>
            <a:r>
              <a:rPr lang="en-US" sz="1350" dirty="0"/>
              <a:t>Encourage active play every day </a:t>
            </a:r>
          </a:p>
          <a:p>
            <a:r>
              <a:rPr lang="en-US" sz="1350" dirty="0"/>
              <a:t>Teach fundamental movement skills – help your child to ride a bike, swim, throw, skip, climb, balance </a:t>
            </a:r>
          </a:p>
          <a:p>
            <a:r>
              <a:rPr lang="en-US" sz="1350" dirty="0"/>
              <a:t>Be active as a family </a:t>
            </a:r>
          </a:p>
          <a:p>
            <a:r>
              <a:rPr lang="en-US" sz="1350" dirty="0"/>
              <a:t>Support healthy sleep routines </a:t>
            </a:r>
          </a:p>
          <a:p>
            <a:r>
              <a:rPr lang="en-US" sz="1350" dirty="0"/>
              <a:t>Encourage them to participate in clubs, activities </a:t>
            </a:r>
            <a:r>
              <a:rPr lang="en-US" sz="1350" dirty="0" smtClean="0"/>
              <a:t>within or </a:t>
            </a:r>
            <a:r>
              <a:rPr lang="en-US" sz="1350" dirty="0"/>
              <a:t>outside of school</a:t>
            </a:r>
          </a:p>
          <a:p>
            <a:r>
              <a:rPr lang="en-US" sz="1350" dirty="0"/>
              <a:t>Limit screen time </a:t>
            </a:r>
          </a:p>
          <a:p>
            <a:r>
              <a:rPr lang="en-US" sz="1350" dirty="0"/>
              <a:t>Make activity part of daily life </a:t>
            </a:r>
          </a:p>
          <a:p>
            <a:endParaRPr lang="en-US" sz="1350" dirty="0"/>
          </a:p>
        </p:txBody>
      </p:sp>
      <p:sp>
        <p:nvSpPr>
          <p:cNvPr id="5" name="Rectangle 1">
            <a:extLst>
              <a:ext uri="{FF2B5EF4-FFF2-40B4-BE49-F238E27FC236}">
                <a16:creationId xmlns:a16="http://schemas.microsoft.com/office/drawing/2014/main" xmlns="" id="{84169111-7D3C-4A0D-817E-FE40B9A22BC2}"/>
              </a:ext>
            </a:extLst>
          </p:cNvPr>
          <p:cNvSpPr>
            <a:spLocks noGrp="1" noChangeArrowheads="1"/>
          </p:cNvSpPr>
          <p:nvPr>
            <p:ph type="body" sz="half" idx="2"/>
          </p:nvPr>
        </p:nvSpPr>
        <p:spPr bwMode="auto">
          <a:xfrm>
            <a:off x="1200150" y="2637603"/>
            <a:ext cx="2874934" cy="2746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rtlCol="0" anchor="ctr" anchorCtr="0" compatLnSpc="1">
            <a:prstTxWarp prst="textNoShape">
              <a:avLst/>
            </a:prstTxWarp>
            <a:spAutoFit/>
          </a:bodyPr>
          <a:lstStyle/>
          <a:p>
            <a:pPr marL="257175" indent="-257175" eaLnBrk="0" fontAlgn="base" hangingPunct="0">
              <a:lnSpc>
                <a:spcPct val="100000"/>
              </a:lnSpc>
              <a:spcBef>
                <a:spcPct val="0"/>
              </a:spcBef>
              <a:spcAft>
                <a:spcPct val="0"/>
              </a:spcAft>
              <a:buFont typeface="Arial" panose="020B0604020202020204" pitchFamily="34" charset="0"/>
              <a:buChar char="•"/>
            </a:pPr>
            <a:r>
              <a:rPr lang="en-US" altLang="en-US" sz="1500" dirty="0">
                <a:latin typeface="Arial" panose="020B0604020202020204" pitchFamily="34" charset="0"/>
              </a:rPr>
              <a:t>Being role models for your child/ren to look up to</a:t>
            </a:r>
          </a:p>
          <a:p>
            <a:pPr marL="257175" indent="-257175" eaLnBrk="0" fontAlgn="base" hangingPunct="0">
              <a:lnSpc>
                <a:spcPct val="100000"/>
              </a:lnSpc>
              <a:spcBef>
                <a:spcPct val="0"/>
              </a:spcBef>
              <a:spcAft>
                <a:spcPct val="0"/>
              </a:spcAft>
              <a:buFont typeface="Arial" panose="020B0604020202020204" pitchFamily="34" charset="0"/>
              <a:buChar char="•"/>
            </a:pPr>
            <a:r>
              <a:rPr lang="en-US" altLang="en-US" sz="1500" dirty="0">
                <a:latin typeface="Arial" panose="020B0604020202020204" pitchFamily="34" charset="0"/>
              </a:rPr>
              <a:t>Making healthy choices, mentally, physically and emotionally</a:t>
            </a:r>
          </a:p>
          <a:p>
            <a:pPr marL="257175" indent="-257175" eaLnBrk="0" fontAlgn="base" hangingPunct="0">
              <a:lnSpc>
                <a:spcPct val="100000"/>
              </a:lnSpc>
              <a:spcBef>
                <a:spcPct val="0"/>
              </a:spcBef>
              <a:spcAft>
                <a:spcPct val="0"/>
              </a:spcAft>
              <a:buFont typeface="Arial" panose="020B0604020202020204" pitchFamily="34" charset="0"/>
              <a:buChar char="•"/>
            </a:pPr>
            <a:r>
              <a:rPr lang="en-US" altLang="en-US" sz="1500" dirty="0">
                <a:latin typeface="Arial" panose="020B0604020202020204" pitchFamily="34" charset="0"/>
              </a:rPr>
              <a:t>Being active together </a:t>
            </a:r>
          </a:p>
          <a:p>
            <a:pPr marL="257175" indent="-257175" eaLnBrk="0" fontAlgn="base" hangingPunct="0">
              <a:lnSpc>
                <a:spcPct val="100000"/>
              </a:lnSpc>
              <a:spcBef>
                <a:spcPct val="0"/>
              </a:spcBef>
              <a:spcAft>
                <a:spcPct val="0"/>
              </a:spcAft>
              <a:buFont typeface="Arial" panose="020B0604020202020204" pitchFamily="34" charset="0"/>
              <a:buChar char="•"/>
            </a:pPr>
            <a:r>
              <a:rPr lang="en-US" altLang="en-US" sz="1500" dirty="0">
                <a:latin typeface="Arial" panose="020B0604020202020204" pitchFamily="34" charset="0"/>
              </a:rPr>
              <a:t>Helping support your child to learn life skills</a:t>
            </a:r>
          </a:p>
          <a:p>
            <a:pPr eaLnBrk="0" fontAlgn="base" hangingPunct="0">
              <a:lnSpc>
                <a:spcPct val="100000"/>
              </a:lnSpc>
              <a:spcBef>
                <a:spcPct val="0"/>
              </a:spcBef>
              <a:spcAft>
                <a:spcPct val="0"/>
              </a:spcAft>
              <a:buFontTx/>
              <a:buChar char="•"/>
            </a:pPr>
            <a:endParaRPr lang="en-US" altLang="en-US" sz="1800" dirty="0">
              <a:latin typeface="Arial" panose="020B0604020202020204" pitchFamily="34" charset="0"/>
            </a:endParaRPr>
          </a:p>
          <a:p>
            <a:pPr eaLnBrk="0" fontAlgn="base" hangingPunct="0">
              <a:lnSpc>
                <a:spcPct val="100000"/>
              </a:lnSpc>
              <a:spcBef>
                <a:spcPct val="0"/>
              </a:spcBef>
              <a:spcAft>
                <a:spcPct val="0"/>
              </a:spcAft>
              <a:buFontTx/>
              <a:buChar char="•"/>
            </a:pPr>
            <a:endParaRPr lang="en-US" altLang="en-US" sz="1800" dirty="0">
              <a:latin typeface="Arial" panose="020B0604020202020204" pitchFamily="34" charset="0"/>
            </a:endParaRPr>
          </a:p>
          <a:p>
            <a:pPr eaLnBrk="0" fontAlgn="base" hangingPunct="0">
              <a:lnSpc>
                <a:spcPct val="100000"/>
              </a:lnSpc>
              <a:spcBef>
                <a:spcPct val="0"/>
              </a:spcBef>
              <a:spcAft>
                <a:spcPct val="0"/>
              </a:spcAft>
              <a:buFontTx/>
              <a:buChar char="•"/>
            </a:pPr>
            <a:endParaRPr lang="en-US" altLang="en-US" sz="1800" dirty="0">
              <a:latin typeface="Arial" panose="020B0604020202020204" pitchFamily="34" charset="0"/>
            </a:endParaRPr>
          </a:p>
        </p:txBody>
      </p:sp>
    </p:spTree>
    <p:extLst>
      <p:ext uri="{BB962C8B-B14F-4D97-AF65-F5344CB8AC3E}">
        <p14:creationId xmlns:p14="http://schemas.microsoft.com/office/powerpoint/2010/main" val="42874249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C649704-9611-492E-853D-53C6FF01ACEE}"/>
              </a:ext>
            </a:extLst>
          </p:cNvPr>
          <p:cNvSpPr>
            <a:spLocks noGrp="1"/>
          </p:cNvSpPr>
          <p:nvPr>
            <p:ph type="title"/>
          </p:nvPr>
        </p:nvSpPr>
        <p:spPr>
          <a:xfrm>
            <a:off x="3097412" y="1864621"/>
            <a:ext cx="2949178" cy="427394"/>
          </a:xfrm>
        </p:spPr>
        <p:txBody>
          <a:bodyPr>
            <a:normAutofit fontScale="90000"/>
          </a:bodyPr>
          <a:lstStyle/>
          <a:p>
            <a:pPr algn="ctr"/>
            <a:r>
              <a:rPr lang="en-GB" sz="3300" dirty="0">
                <a:solidFill>
                  <a:srgbClr val="FF0000"/>
                </a:solidFill>
              </a:rPr>
              <a:t>In Summary</a:t>
            </a:r>
          </a:p>
        </p:txBody>
      </p:sp>
      <p:sp>
        <p:nvSpPr>
          <p:cNvPr id="5" name="Rectangle 1">
            <a:extLst>
              <a:ext uri="{FF2B5EF4-FFF2-40B4-BE49-F238E27FC236}">
                <a16:creationId xmlns:a16="http://schemas.microsoft.com/office/drawing/2014/main" xmlns="" id="{66E21F8D-7A77-4F59-837B-737295F88560}"/>
              </a:ext>
            </a:extLst>
          </p:cNvPr>
          <p:cNvSpPr>
            <a:spLocks noGrp="1" noChangeArrowheads="1"/>
          </p:cNvSpPr>
          <p:nvPr>
            <p:ph idx="1"/>
          </p:nvPr>
        </p:nvSpPr>
        <p:spPr bwMode="auto">
          <a:xfrm>
            <a:off x="1336611" y="2477887"/>
            <a:ext cx="3002124" cy="16850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rtlCol="0" anchor="ctr" anchorCtr="0" compatLnSpc="1">
            <a:prstTxWarp prst="textNoShape">
              <a:avLst/>
            </a:prstTxWarp>
            <a:spAutoFit/>
          </a:bodyPr>
          <a:lstStyle/>
          <a:p>
            <a:pPr marL="0" indent="0" eaLnBrk="0" fontAlgn="base" hangingPunct="0">
              <a:lnSpc>
                <a:spcPct val="100000"/>
              </a:lnSpc>
              <a:spcBef>
                <a:spcPct val="0"/>
              </a:spcBef>
              <a:spcAft>
                <a:spcPct val="0"/>
              </a:spcAft>
              <a:buNone/>
            </a:pPr>
            <a:r>
              <a:rPr lang="en-US" altLang="en-US" sz="1500" b="1" dirty="0">
                <a:latin typeface="Arial" panose="020B0604020202020204" pitchFamily="34" charset="0"/>
              </a:rPr>
              <a:t>Turvey Primary will ensure:</a:t>
            </a:r>
          </a:p>
          <a:p>
            <a:pPr marL="0" indent="0" eaLnBrk="0" fontAlgn="base" hangingPunct="0">
              <a:lnSpc>
                <a:spcPct val="100000"/>
              </a:lnSpc>
              <a:spcBef>
                <a:spcPct val="0"/>
              </a:spcBef>
              <a:spcAft>
                <a:spcPct val="0"/>
              </a:spcAft>
              <a:buFontTx/>
              <a:buChar char="•"/>
            </a:pPr>
            <a:r>
              <a:rPr lang="en-US" altLang="en-US" sz="1500" dirty="0">
                <a:latin typeface="Arial" panose="020B0604020202020204" pitchFamily="34" charset="0"/>
              </a:rPr>
              <a:t>   A Broad, balanced and</a:t>
            </a:r>
          </a:p>
          <a:p>
            <a:pPr marL="0" indent="0" eaLnBrk="0" fontAlgn="base" hangingPunct="0">
              <a:lnSpc>
                <a:spcPct val="100000"/>
              </a:lnSpc>
              <a:spcBef>
                <a:spcPct val="0"/>
              </a:spcBef>
              <a:spcAft>
                <a:spcPct val="0"/>
              </a:spcAft>
              <a:buNone/>
            </a:pPr>
            <a:r>
              <a:rPr lang="en-US" altLang="en-US" sz="1500" dirty="0">
                <a:latin typeface="Arial" panose="020B0604020202020204" pitchFamily="34" charset="0"/>
              </a:rPr>
              <a:t>    inclusive curriculum</a:t>
            </a:r>
          </a:p>
          <a:p>
            <a:pPr marL="0" indent="0" eaLnBrk="0" fontAlgn="base" hangingPunct="0">
              <a:lnSpc>
                <a:spcPct val="100000"/>
              </a:lnSpc>
              <a:spcBef>
                <a:spcPct val="0"/>
              </a:spcBef>
              <a:spcAft>
                <a:spcPct val="0"/>
              </a:spcAft>
              <a:buFontTx/>
              <a:buChar char="•"/>
            </a:pPr>
            <a:r>
              <a:rPr lang="en-US" altLang="en-US" sz="1500" dirty="0">
                <a:latin typeface="Arial" panose="020B0604020202020204" pitchFamily="34" charset="0"/>
              </a:rPr>
              <a:t>  Creativity is at the heart of </a:t>
            </a:r>
          </a:p>
          <a:p>
            <a:pPr marL="0" indent="0" eaLnBrk="0" fontAlgn="base" hangingPunct="0">
              <a:lnSpc>
                <a:spcPct val="100000"/>
              </a:lnSpc>
              <a:spcBef>
                <a:spcPct val="0"/>
              </a:spcBef>
              <a:spcAft>
                <a:spcPct val="0"/>
              </a:spcAft>
              <a:buNone/>
            </a:pPr>
            <a:r>
              <a:rPr lang="en-US" altLang="en-US" sz="1500" dirty="0">
                <a:latin typeface="Arial" panose="020B0604020202020204" pitchFamily="34" charset="0"/>
              </a:rPr>
              <a:t>    learning</a:t>
            </a:r>
          </a:p>
          <a:p>
            <a:pPr marL="0" indent="0" eaLnBrk="0" fontAlgn="base" hangingPunct="0">
              <a:lnSpc>
                <a:spcPct val="100000"/>
              </a:lnSpc>
              <a:spcBef>
                <a:spcPct val="0"/>
              </a:spcBef>
              <a:spcAft>
                <a:spcPct val="0"/>
              </a:spcAft>
              <a:buFontTx/>
              <a:buChar char="•"/>
            </a:pPr>
            <a:r>
              <a:rPr lang="en-US" altLang="en-US" sz="1500" dirty="0">
                <a:latin typeface="Arial" panose="020B0604020202020204" pitchFamily="34" charset="0"/>
              </a:rPr>
              <a:t>  Carefully planned curriculum </a:t>
            </a:r>
            <a:r>
              <a:rPr lang="en-US" altLang="en-US" sz="1500" dirty="0" smtClean="0">
                <a:latin typeface="Arial" panose="020B0604020202020204" pitchFamily="34" charset="0"/>
              </a:rPr>
              <a:t>for </a:t>
            </a:r>
            <a:r>
              <a:rPr lang="en-US" altLang="en-US" sz="1500" dirty="0">
                <a:latin typeface="Arial" panose="020B0604020202020204" pitchFamily="34" charset="0"/>
              </a:rPr>
              <a:t>progression</a:t>
            </a:r>
          </a:p>
        </p:txBody>
      </p:sp>
      <p:sp>
        <p:nvSpPr>
          <p:cNvPr id="4" name="TextBox 3">
            <a:extLst>
              <a:ext uri="{FF2B5EF4-FFF2-40B4-BE49-F238E27FC236}">
                <a16:creationId xmlns:a16="http://schemas.microsoft.com/office/drawing/2014/main" xmlns="" id="{F0836BB3-9C8E-4283-A885-1F22F31A5790}"/>
              </a:ext>
            </a:extLst>
          </p:cNvPr>
          <p:cNvSpPr txBox="1"/>
          <p:nvPr/>
        </p:nvSpPr>
        <p:spPr>
          <a:xfrm>
            <a:off x="4943475" y="2482587"/>
            <a:ext cx="2863914" cy="1915909"/>
          </a:xfrm>
          <a:prstGeom prst="rect">
            <a:avLst/>
          </a:prstGeom>
          <a:noFill/>
        </p:spPr>
        <p:txBody>
          <a:bodyPr wrap="square" rtlCol="0">
            <a:spAutoFit/>
          </a:bodyPr>
          <a:lstStyle/>
          <a:p>
            <a:pPr defTabSz="685800"/>
            <a:r>
              <a:rPr lang="en-US" sz="1500" b="1" dirty="0">
                <a:solidFill>
                  <a:prstClr val="black"/>
                </a:solidFill>
                <a:latin typeface="Arial" panose="020B0604020202020204" pitchFamily="34" charset="0"/>
                <a:cs typeface="Arial" panose="020B0604020202020204" pitchFamily="34" charset="0"/>
              </a:rPr>
              <a:t>Parents will:</a:t>
            </a:r>
          </a:p>
          <a:p>
            <a:pPr marL="257175" indent="-257175" defTabSz="685800">
              <a:buFont typeface="Arial" panose="020B0604020202020204" pitchFamily="34" charset="0"/>
              <a:buChar char="•"/>
            </a:pPr>
            <a:r>
              <a:rPr lang="en-US" sz="1500" dirty="0">
                <a:solidFill>
                  <a:prstClr val="black"/>
                </a:solidFill>
                <a:latin typeface="Arial" panose="020B0604020202020204" pitchFamily="34" charset="0"/>
                <a:cs typeface="Arial" panose="020B0604020202020204" pitchFamily="34" charset="0"/>
              </a:rPr>
              <a:t>Establish good routines and habits.</a:t>
            </a:r>
          </a:p>
          <a:p>
            <a:pPr marL="257175" indent="-257175" defTabSz="685800">
              <a:buFont typeface="Arial" panose="020B0604020202020204" pitchFamily="34" charset="0"/>
              <a:buChar char="•"/>
            </a:pPr>
            <a:r>
              <a:rPr lang="en-US" sz="1500" dirty="0">
                <a:solidFill>
                  <a:prstClr val="black"/>
                </a:solidFill>
                <a:latin typeface="Arial" panose="020B0604020202020204" pitchFamily="34" charset="0"/>
                <a:cs typeface="Arial" panose="020B0604020202020204" pitchFamily="34" charset="0"/>
              </a:rPr>
              <a:t>Expand their child’s learning.</a:t>
            </a:r>
          </a:p>
          <a:p>
            <a:pPr marL="257175" indent="-257175" defTabSz="685800">
              <a:buFont typeface="Arial" panose="020B0604020202020204" pitchFamily="34" charset="0"/>
              <a:buChar char="•"/>
            </a:pPr>
            <a:r>
              <a:rPr lang="en-US" sz="1500" dirty="0">
                <a:solidFill>
                  <a:prstClr val="black"/>
                </a:solidFill>
                <a:latin typeface="Arial" panose="020B0604020202020204" pitchFamily="34" charset="0"/>
                <a:cs typeface="Arial" panose="020B0604020202020204" pitchFamily="34" charset="0"/>
              </a:rPr>
              <a:t>Encourage independence and creativity.</a:t>
            </a:r>
          </a:p>
          <a:p>
            <a:pPr defTabSz="685800"/>
            <a:endParaRPr lang="en-GB" sz="1350" dirty="0">
              <a:solidFill>
                <a:prstClr val="black"/>
              </a:solidFill>
              <a:latin typeface="Calibri" panose="020F0502020204030204"/>
            </a:endParaRPr>
          </a:p>
        </p:txBody>
      </p:sp>
    </p:spTree>
    <p:extLst>
      <p:ext uri="{BB962C8B-B14F-4D97-AF65-F5344CB8AC3E}">
        <p14:creationId xmlns:p14="http://schemas.microsoft.com/office/powerpoint/2010/main" val="297599818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96120" y="2124642"/>
            <a:ext cx="5870642" cy="549381"/>
          </a:xfrm>
          <a:prstGeom prst="rect">
            <a:avLst/>
          </a:prstGeom>
        </p:spPr>
        <p:txBody>
          <a:bodyPr wrap="square">
            <a:spAutoFit/>
          </a:bodyPr>
          <a:lstStyle/>
          <a:p>
            <a:pPr defTabSz="685800">
              <a:lnSpc>
                <a:spcPct val="90000"/>
              </a:lnSpc>
              <a:spcBef>
                <a:spcPct val="0"/>
              </a:spcBef>
            </a:pPr>
            <a:r>
              <a:rPr lang="en-US" sz="3300" dirty="0">
                <a:solidFill>
                  <a:prstClr val="black"/>
                </a:solidFill>
                <a:latin typeface="Calibri Light" panose="020F0302020204030204"/>
              </a:rPr>
              <a:t>Supporting Your Child with </a:t>
            </a:r>
            <a:r>
              <a:rPr lang="en-US" sz="3300" dirty="0" err="1">
                <a:solidFill>
                  <a:prstClr val="black"/>
                </a:solidFill>
                <a:latin typeface="Calibri Light" panose="020F0302020204030204"/>
              </a:rPr>
              <a:t>Maths</a:t>
            </a:r>
            <a:endParaRPr lang="en-US" sz="3300" dirty="0">
              <a:solidFill>
                <a:prstClr val="black"/>
              </a:solidFill>
              <a:latin typeface="Calibri Light" panose="020F0302020204030204"/>
            </a:endParaRPr>
          </a:p>
        </p:txBody>
      </p:sp>
      <p:pic>
        <p:nvPicPr>
          <p:cNvPr id="4" name="Picture 3"/>
          <p:cNvPicPr>
            <a:picLocks noChangeAspect="1"/>
          </p:cNvPicPr>
          <p:nvPr/>
        </p:nvPicPr>
        <p:blipFill>
          <a:blip r:embed="rId2"/>
          <a:stretch>
            <a:fillRect/>
          </a:stretch>
        </p:blipFill>
        <p:spPr>
          <a:xfrm>
            <a:off x="1897197" y="2650939"/>
            <a:ext cx="5435026" cy="2518229"/>
          </a:xfrm>
          <a:prstGeom prst="rect">
            <a:avLst/>
          </a:prstGeom>
        </p:spPr>
      </p:pic>
    </p:spTree>
    <p:extLst>
      <p:ext uri="{BB962C8B-B14F-4D97-AF65-F5344CB8AC3E}">
        <p14:creationId xmlns:p14="http://schemas.microsoft.com/office/powerpoint/2010/main" val="57568914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0284" y="2122378"/>
            <a:ext cx="7886700" cy="994172"/>
          </a:xfrm>
        </p:spPr>
        <p:txBody>
          <a:bodyPr/>
          <a:lstStyle/>
          <a:p>
            <a:r>
              <a:rPr lang="en-US" dirty="0"/>
              <a:t>Aims</a:t>
            </a:r>
            <a:endParaRPr dirty="0"/>
          </a:p>
        </p:txBody>
      </p:sp>
      <p:sp>
        <p:nvSpPr>
          <p:cNvPr id="3" name="Content Placeholder 2"/>
          <p:cNvSpPr>
            <a:spLocks noGrp="1"/>
          </p:cNvSpPr>
          <p:nvPr>
            <p:ph idx="1"/>
          </p:nvPr>
        </p:nvSpPr>
        <p:spPr>
          <a:xfrm>
            <a:off x="570284" y="3371901"/>
            <a:ext cx="7886700" cy="1425052"/>
          </a:xfrm>
        </p:spPr>
        <p:txBody>
          <a:bodyPr/>
          <a:lstStyle/>
          <a:p>
            <a:r>
              <a:rPr dirty="0"/>
              <a:t>Understanding modern </a:t>
            </a:r>
            <a:r>
              <a:rPr dirty="0" err="1"/>
              <a:t>maths</a:t>
            </a:r>
            <a:r>
              <a:rPr dirty="0"/>
              <a:t> teaching</a:t>
            </a:r>
          </a:p>
          <a:p>
            <a:r>
              <a:rPr dirty="0"/>
              <a:t>How </a:t>
            </a:r>
            <a:r>
              <a:rPr dirty="0" err="1"/>
              <a:t>maths</a:t>
            </a:r>
            <a:r>
              <a:rPr dirty="0"/>
              <a:t> develops from Reception to Year 6</a:t>
            </a:r>
          </a:p>
          <a:p>
            <a:r>
              <a:rPr dirty="0"/>
              <a:t>How parents can support at home</a:t>
            </a:r>
          </a:p>
        </p:txBody>
      </p:sp>
    </p:spTree>
    <p:extLst>
      <p:ext uri="{BB962C8B-B14F-4D97-AF65-F5344CB8AC3E}">
        <p14:creationId xmlns:p14="http://schemas.microsoft.com/office/powerpoint/2010/main" val="15720271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0537" y="2290180"/>
            <a:ext cx="7886700" cy="994172"/>
          </a:xfrm>
        </p:spPr>
        <p:txBody>
          <a:bodyPr/>
          <a:lstStyle/>
          <a:p>
            <a:r>
              <a:rPr dirty="0"/>
              <a:t>Why </a:t>
            </a:r>
            <a:r>
              <a:rPr dirty="0" err="1"/>
              <a:t>Maths</a:t>
            </a:r>
            <a:r>
              <a:rPr dirty="0"/>
              <a:t> Matters</a:t>
            </a:r>
          </a:p>
        </p:txBody>
      </p:sp>
      <p:sp>
        <p:nvSpPr>
          <p:cNvPr id="3" name="Content Placeholder 2"/>
          <p:cNvSpPr>
            <a:spLocks noGrp="1"/>
          </p:cNvSpPr>
          <p:nvPr>
            <p:ph idx="1"/>
          </p:nvPr>
        </p:nvSpPr>
        <p:spPr>
          <a:xfrm>
            <a:off x="555692" y="3284352"/>
            <a:ext cx="7886700" cy="3263504"/>
          </a:xfrm>
        </p:spPr>
        <p:txBody>
          <a:bodyPr/>
          <a:lstStyle/>
          <a:p>
            <a:r>
              <a:rPr dirty="0"/>
              <a:t>Develops logical thinking and reasoning</a:t>
            </a:r>
          </a:p>
          <a:p>
            <a:r>
              <a:rPr dirty="0"/>
              <a:t>Builds problem-solving and resilience</a:t>
            </a:r>
          </a:p>
          <a:p>
            <a:r>
              <a:rPr dirty="0"/>
              <a:t>Essential life skill</a:t>
            </a:r>
          </a:p>
        </p:txBody>
      </p:sp>
    </p:spTree>
    <p:extLst>
      <p:ext uri="{BB962C8B-B14F-4D97-AF65-F5344CB8AC3E}">
        <p14:creationId xmlns:p14="http://schemas.microsoft.com/office/powerpoint/2010/main" val="67211037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225456"/>
            <a:ext cx="7886700" cy="994172"/>
          </a:xfrm>
        </p:spPr>
        <p:txBody>
          <a:bodyPr/>
          <a:lstStyle/>
          <a:p>
            <a:r>
              <a:rPr dirty="0"/>
              <a:t>The Mastery Approach (White Rose </a:t>
            </a:r>
            <a:r>
              <a:rPr dirty="0" err="1"/>
              <a:t>Maths</a:t>
            </a:r>
            <a:r>
              <a:rPr dirty="0"/>
              <a:t>)</a:t>
            </a:r>
          </a:p>
        </p:txBody>
      </p:sp>
      <p:sp>
        <p:nvSpPr>
          <p:cNvPr id="3" name="Content Placeholder 2"/>
          <p:cNvSpPr>
            <a:spLocks noGrp="1"/>
          </p:cNvSpPr>
          <p:nvPr>
            <p:ph idx="1"/>
          </p:nvPr>
        </p:nvSpPr>
        <p:spPr>
          <a:xfrm>
            <a:off x="628650" y="3313535"/>
            <a:ext cx="7886700" cy="3263504"/>
          </a:xfrm>
        </p:spPr>
        <p:txBody>
          <a:bodyPr/>
          <a:lstStyle/>
          <a:p>
            <a:r>
              <a:rPr dirty="0"/>
              <a:t>Fewer topics, greater depth</a:t>
            </a:r>
          </a:p>
          <a:p>
            <a:r>
              <a:rPr dirty="0"/>
              <a:t>Small steps build understanding</a:t>
            </a:r>
          </a:p>
          <a:p>
            <a:r>
              <a:rPr dirty="0"/>
              <a:t>Fluency, reasoning, problem solving</a:t>
            </a:r>
          </a:p>
        </p:txBody>
      </p:sp>
    </p:spTree>
    <p:extLst>
      <p:ext uri="{BB962C8B-B14F-4D97-AF65-F5344CB8AC3E}">
        <p14:creationId xmlns:p14="http://schemas.microsoft.com/office/powerpoint/2010/main" val="65013997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969167"/>
            <a:ext cx="7886700" cy="994172"/>
          </a:xfrm>
        </p:spPr>
        <p:txBody>
          <a:bodyPr/>
          <a:lstStyle/>
          <a:p>
            <a:r>
              <a:rPr dirty="0"/>
              <a:t>Curriculum Overview</a:t>
            </a:r>
          </a:p>
        </p:txBody>
      </p:sp>
      <p:sp>
        <p:nvSpPr>
          <p:cNvPr id="3" name="Content Placeholder 2"/>
          <p:cNvSpPr>
            <a:spLocks noGrp="1"/>
          </p:cNvSpPr>
          <p:nvPr>
            <p:ph idx="1"/>
          </p:nvPr>
        </p:nvSpPr>
        <p:spPr>
          <a:xfrm>
            <a:off x="628650" y="2963338"/>
            <a:ext cx="7886700" cy="3263504"/>
          </a:xfrm>
        </p:spPr>
        <p:txBody>
          <a:bodyPr/>
          <a:lstStyle/>
          <a:p>
            <a:r>
              <a:rPr dirty="0"/>
              <a:t>Reception: number sense and counting</a:t>
            </a:r>
          </a:p>
          <a:p>
            <a:r>
              <a:rPr dirty="0"/>
              <a:t>Year 1: addition, subtraction, early fractions</a:t>
            </a:r>
          </a:p>
          <a:p>
            <a:r>
              <a:rPr dirty="0"/>
              <a:t>Year 2: </a:t>
            </a:r>
            <a:r>
              <a:rPr lang="en-US" dirty="0"/>
              <a:t>number, 4 operations, </a:t>
            </a:r>
            <a:r>
              <a:rPr dirty="0"/>
              <a:t>times tables, division, fractions</a:t>
            </a:r>
          </a:p>
          <a:p>
            <a:r>
              <a:rPr dirty="0"/>
              <a:t>Year 3–4: all times tables, formal methods</a:t>
            </a:r>
            <a:r>
              <a:rPr lang="en-US" dirty="0"/>
              <a:t> of calculation</a:t>
            </a:r>
            <a:endParaRPr dirty="0"/>
          </a:p>
          <a:p>
            <a:r>
              <a:rPr dirty="0"/>
              <a:t>Year 5–6: </a:t>
            </a:r>
            <a:r>
              <a:rPr lang="en-US" dirty="0"/>
              <a:t>short methods, </a:t>
            </a:r>
            <a:r>
              <a:rPr dirty="0"/>
              <a:t>fractions, decimals, percentages, algebra</a:t>
            </a:r>
          </a:p>
        </p:txBody>
      </p:sp>
    </p:spTree>
    <p:extLst>
      <p:ext uri="{BB962C8B-B14F-4D97-AF65-F5344CB8AC3E}">
        <p14:creationId xmlns:p14="http://schemas.microsoft.com/office/powerpoint/2010/main" val="370793654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38226" y="1575734"/>
            <a:ext cx="7886700" cy="994172"/>
          </a:xfrm>
        </p:spPr>
        <p:txBody>
          <a:bodyPr/>
          <a:lstStyle/>
          <a:p>
            <a:r>
              <a:rPr lang="en-US" dirty="0"/>
              <a:t>Time to have a go!</a:t>
            </a:r>
            <a:endParaRPr lang="en-GB" dirty="0"/>
          </a:p>
        </p:txBody>
      </p:sp>
      <p:pic>
        <p:nvPicPr>
          <p:cNvPr id="4" name="Content Placeholder 3"/>
          <p:cNvPicPr>
            <a:picLocks noGrp="1" noChangeAspect="1"/>
          </p:cNvPicPr>
          <p:nvPr>
            <p:ph idx="1"/>
          </p:nvPr>
        </p:nvPicPr>
        <p:blipFill>
          <a:blip r:embed="rId2"/>
          <a:stretch>
            <a:fillRect/>
          </a:stretch>
        </p:blipFill>
        <p:spPr>
          <a:xfrm>
            <a:off x="1851060" y="2447401"/>
            <a:ext cx="5459115" cy="2600276"/>
          </a:xfrm>
          <a:prstGeom prst="rect">
            <a:avLst/>
          </a:prstGeom>
        </p:spPr>
      </p:pic>
      <p:pic>
        <p:nvPicPr>
          <p:cNvPr id="5" name="Picture 4"/>
          <p:cNvPicPr>
            <a:picLocks noChangeAspect="1"/>
          </p:cNvPicPr>
          <p:nvPr/>
        </p:nvPicPr>
        <p:blipFill>
          <a:blip r:embed="rId3"/>
          <a:stretch>
            <a:fillRect/>
          </a:stretch>
        </p:blipFill>
        <p:spPr>
          <a:xfrm>
            <a:off x="1730480" y="2596141"/>
            <a:ext cx="6077047" cy="2451536"/>
          </a:xfrm>
          <a:prstGeom prst="rect">
            <a:avLst/>
          </a:prstGeom>
        </p:spPr>
      </p:pic>
    </p:spTree>
    <p:extLst>
      <p:ext uri="{BB962C8B-B14F-4D97-AF65-F5344CB8AC3E}">
        <p14:creationId xmlns:p14="http://schemas.microsoft.com/office/powerpoint/2010/main" val="693766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898529"/>
            <a:ext cx="7886700" cy="994172"/>
          </a:xfrm>
        </p:spPr>
        <p:txBody>
          <a:bodyPr/>
          <a:lstStyle/>
          <a:p>
            <a:r>
              <a:rPr dirty="0"/>
              <a:t>Concrete–Pictorial–Abstract (CPA)</a:t>
            </a:r>
          </a:p>
        </p:txBody>
      </p:sp>
      <p:sp>
        <p:nvSpPr>
          <p:cNvPr id="3" name="Content Placeholder 2"/>
          <p:cNvSpPr>
            <a:spLocks noGrp="1"/>
          </p:cNvSpPr>
          <p:nvPr>
            <p:ph idx="1"/>
          </p:nvPr>
        </p:nvSpPr>
        <p:spPr>
          <a:xfrm>
            <a:off x="628650" y="3481336"/>
            <a:ext cx="7886700" cy="3263504"/>
          </a:xfrm>
        </p:spPr>
        <p:txBody>
          <a:bodyPr/>
          <a:lstStyle/>
          <a:p>
            <a:r>
              <a:rPr dirty="0"/>
              <a:t>Concrete resources</a:t>
            </a:r>
          </a:p>
          <a:p>
            <a:r>
              <a:rPr dirty="0"/>
              <a:t>Pictorial models and drawings</a:t>
            </a:r>
          </a:p>
          <a:p>
            <a:r>
              <a:rPr dirty="0"/>
              <a:t>Abstract numbers and symbols</a:t>
            </a:r>
          </a:p>
        </p:txBody>
      </p:sp>
      <p:pic>
        <p:nvPicPr>
          <p:cNvPr id="4" name="Picture 3"/>
          <p:cNvPicPr>
            <a:picLocks noChangeAspect="1"/>
          </p:cNvPicPr>
          <p:nvPr/>
        </p:nvPicPr>
        <p:blipFill>
          <a:blip r:embed="rId3"/>
          <a:stretch>
            <a:fillRect/>
          </a:stretch>
        </p:blipFill>
        <p:spPr>
          <a:xfrm>
            <a:off x="4311785" y="2724962"/>
            <a:ext cx="4041842" cy="2274182"/>
          </a:xfrm>
          <a:prstGeom prst="rect">
            <a:avLst/>
          </a:prstGeom>
        </p:spPr>
      </p:pic>
    </p:spTree>
    <p:extLst>
      <p:ext uri="{BB962C8B-B14F-4D97-AF65-F5344CB8AC3E}">
        <p14:creationId xmlns:p14="http://schemas.microsoft.com/office/powerpoint/2010/main" val="205297389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8904" y="2333954"/>
            <a:ext cx="7886700" cy="994172"/>
          </a:xfrm>
        </p:spPr>
        <p:txBody>
          <a:bodyPr/>
          <a:lstStyle/>
          <a:p>
            <a:r>
              <a:rPr dirty="0"/>
              <a:t>Part–Part–Whole</a:t>
            </a:r>
          </a:p>
        </p:txBody>
      </p:sp>
      <p:sp>
        <p:nvSpPr>
          <p:cNvPr id="3" name="Content Placeholder 2"/>
          <p:cNvSpPr>
            <a:spLocks noGrp="1"/>
          </p:cNvSpPr>
          <p:nvPr>
            <p:ph idx="1"/>
          </p:nvPr>
        </p:nvSpPr>
        <p:spPr>
          <a:xfrm>
            <a:off x="708904" y="3328126"/>
            <a:ext cx="7886700" cy="3263504"/>
          </a:xfrm>
        </p:spPr>
        <p:txBody>
          <a:bodyPr/>
          <a:lstStyle/>
          <a:p>
            <a:r>
              <a:rPr dirty="0"/>
              <a:t>Numbers made of parts</a:t>
            </a:r>
          </a:p>
          <a:p>
            <a:r>
              <a:rPr dirty="0"/>
              <a:t>Used across all operations</a:t>
            </a:r>
          </a:p>
          <a:p>
            <a:r>
              <a:rPr dirty="0"/>
              <a:t>Supports reasoning and fluency</a:t>
            </a:r>
          </a:p>
        </p:txBody>
      </p:sp>
      <p:pic>
        <p:nvPicPr>
          <p:cNvPr id="4" name="Picture 3"/>
          <p:cNvPicPr>
            <a:picLocks noChangeAspect="1"/>
          </p:cNvPicPr>
          <p:nvPr/>
        </p:nvPicPr>
        <p:blipFill>
          <a:blip r:embed="rId3"/>
          <a:stretch>
            <a:fillRect/>
          </a:stretch>
        </p:blipFill>
        <p:spPr>
          <a:xfrm>
            <a:off x="5324318" y="1716638"/>
            <a:ext cx="2697714" cy="3424725"/>
          </a:xfrm>
          <a:prstGeom prst="rect">
            <a:avLst/>
          </a:prstGeom>
        </p:spPr>
      </p:pic>
    </p:spTree>
    <p:extLst>
      <p:ext uri="{BB962C8B-B14F-4D97-AF65-F5344CB8AC3E}">
        <p14:creationId xmlns:p14="http://schemas.microsoft.com/office/powerpoint/2010/main" val="217404407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8086" y="2276527"/>
            <a:ext cx="7886700" cy="994172"/>
          </a:xfrm>
        </p:spPr>
        <p:txBody>
          <a:bodyPr/>
          <a:lstStyle/>
          <a:p>
            <a:r>
              <a:rPr dirty="0"/>
              <a:t>Calculation Policy</a:t>
            </a:r>
          </a:p>
        </p:txBody>
      </p:sp>
      <p:sp>
        <p:nvSpPr>
          <p:cNvPr id="3" name="Content Placeholder 2"/>
          <p:cNvSpPr>
            <a:spLocks noGrp="1"/>
          </p:cNvSpPr>
          <p:nvPr>
            <p:ph idx="1"/>
          </p:nvPr>
        </p:nvSpPr>
        <p:spPr>
          <a:xfrm>
            <a:off x="796452" y="3379196"/>
            <a:ext cx="7886700" cy="3263504"/>
          </a:xfrm>
        </p:spPr>
        <p:txBody>
          <a:bodyPr/>
          <a:lstStyle/>
          <a:p>
            <a:r>
              <a:rPr dirty="0"/>
              <a:t>Understanding before efficiency</a:t>
            </a:r>
          </a:p>
          <a:p>
            <a:r>
              <a:rPr dirty="0"/>
              <a:t>Consistent models</a:t>
            </a:r>
          </a:p>
          <a:p>
            <a:r>
              <a:rPr dirty="0"/>
              <a:t>Progressive methods</a:t>
            </a:r>
          </a:p>
        </p:txBody>
      </p:sp>
      <p:pic>
        <p:nvPicPr>
          <p:cNvPr id="4" name="Picture 3"/>
          <p:cNvPicPr>
            <a:picLocks noChangeAspect="1"/>
          </p:cNvPicPr>
          <p:nvPr/>
        </p:nvPicPr>
        <p:blipFill>
          <a:blip r:embed="rId3"/>
          <a:stretch>
            <a:fillRect/>
          </a:stretch>
        </p:blipFill>
        <p:spPr>
          <a:xfrm>
            <a:off x="5211491" y="1706022"/>
            <a:ext cx="2750849" cy="3550562"/>
          </a:xfrm>
          <a:prstGeom prst="rect">
            <a:avLst/>
          </a:prstGeom>
        </p:spPr>
      </p:pic>
    </p:spTree>
    <p:extLst>
      <p:ext uri="{BB962C8B-B14F-4D97-AF65-F5344CB8AC3E}">
        <p14:creationId xmlns:p14="http://schemas.microsoft.com/office/powerpoint/2010/main" val="45743226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7016" y="2304772"/>
            <a:ext cx="7886700" cy="994172"/>
          </a:xfrm>
        </p:spPr>
        <p:txBody>
          <a:bodyPr/>
          <a:lstStyle/>
          <a:p>
            <a:r>
              <a:rPr dirty="0"/>
              <a:t>Addition and Subtraction</a:t>
            </a:r>
          </a:p>
        </p:txBody>
      </p:sp>
      <p:sp>
        <p:nvSpPr>
          <p:cNvPr id="3" name="Content Placeholder 2"/>
          <p:cNvSpPr>
            <a:spLocks noGrp="1"/>
          </p:cNvSpPr>
          <p:nvPr>
            <p:ph idx="1"/>
          </p:nvPr>
        </p:nvSpPr>
        <p:spPr>
          <a:xfrm>
            <a:off x="687016" y="3298943"/>
            <a:ext cx="7886700" cy="3263504"/>
          </a:xfrm>
        </p:spPr>
        <p:txBody>
          <a:bodyPr/>
          <a:lstStyle/>
          <a:p>
            <a:r>
              <a:rPr dirty="0"/>
              <a:t>Number bonds</a:t>
            </a:r>
          </a:p>
          <a:p>
            <a:r>
              <a:rPr dirty="0"/>
              <a:t>Bar models and number lines</a:t>
            </a:r>
          </a:p>
          <a:p>
            <a:r>
              <a:rPr dirty="0"/>
              <a:t>Formal written methods later</a:t>
            </a:r>
          </a:p>
        </p:txBody>
      </p:sp>
      <p:pic>
        <p:nvPicPr>
          <p:cNvPr id="4" name="Picture 3"/>
          <p:cNvPicPr>
            <a:picLocks noChangeAspect="1"/>
          </p:cNvPicPr>
          <p:nvPr/>
        </p:nvPicPr>
        <p:blipFill>
          <a:blip r:embed="rId3"/>
          <a:stretch>
            <a:fillRect/>
          </a:stretch>
        </p:blipFill>
        <p:spPr>
          <a:xfrm>
            <a:off x="5358801" y="2253245"/>
            <a:ext cx="2558299" cy="2558299"/>
          </a:xfrm>
          <a:prstGeom prst="rect">
            <a:avLst/>
          </a:prstGeom>
        </p:spPr>
      </p:pic>
    </p:spTree>
    <p:extLst>
      <p:ext uri="{BB962C8B-B14F-4D97-AF65-F5344CB8AC3E}">
        <p14:creationId xmlns:p14="http://schemas.microsoft.com/office/powerpoint/2010/main" val="151697603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1608" y="2377729"/>
            <a:ext cx="7886700" cy="994172"/>
          </a:xfrm>
        </p:spPr>
        <p:txBody>
          <a:bodyPr/>
          <a:lstStyle/>
          <a:p>
            <a:r>
              <a:rPr dirty="0"/>
              <a:t>Multiplication and Division</a:t>
            </a:r>
          </a:p>
        </p:txBody>
      </p:sp>
      <p:sp>
        <p:nvSpPr>
          <p:cNvPr id="3" name="Content Placeholder 2"/>
          <p:cNvSpPr>
            <a:spLocks noGrp="1"/>
          </p:cNvSpPr>
          <p:nvPr>
            <p:ph idx="1"/>
          </p:nvPr>
        </p:nvSpPr>
        <p:spPr>
          <a:xfrm>
            <a:off x="811043" y="3371900"/>
            <a:ext cx="7886700" cy="3263504"/>
          </a:xfrm>
        </p:spPr>
        <p:txBody>
          <a:bodyPr/>
          <a:lstStyle/>
          <a:p>
            <a:r>
              <a:rPr dirty="0"/>
              <a:t>Equal groups and arrays</a:t>
            </a:r>
          </a:p>
          <a:p>
            <a:r>
              <a:rPr dirty="0"/>
              <a:t>Times tables from Year 2</a:t>
            </a:r>
          </a:p>
          <a:p>
            <a:r>
              <a:rPr dirty="0"/>
              <a:t>Links between operations</a:t>
            </a:r>
          </a:p>
        </p:txBody>
      </p:sp>
      <p:pic>
        <p:nvPicPr>
          <p:cNvPr id="4" name="Picture 3"/>
          <p:cNvPicPr>
            <a:picLocks noChangeAspect="1"/>
          </p:cNvPicPr>
          <p:nvPr/>
        </p:nvPicPr>
        <p:blipFill>
          <a:blip r:embed="rId3"/>
          <a:stretch>
            <a:fillRect/>
          </a:stretch>
        </p:blipFill>
        <p:spPr>
          <a:xfrm>
            <a:off x="5469073" y="2151941"/>
            <a:ext cx="2714625" cy="2714625"/>
          </a:xfrm>
          <a:prstGeom prst="rect">
            <a:avLst/>
          </a:prstGeom>
        </p:spPr>
      </p:pic>
    </p:spTree>
    <p:extLst>
      <p:ext uri="{BB962C8B-B14F-4D97-AF65-F5344CB8AC3E}">
        <p14:creationId xmlns:p14="http://schemas.microsoft.com/office/powerpoint/2010/main" val="381969772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378667"/>
            <a:ext cx="7886700" cy="994172"/>
          </a:xfrm>
        </p:spPr>
        <p:txBody>
          <a:bodyPr/>
          <a:lstStyle/>
          <a:p>
            <a:r>
              <a:rPr dirty="0"/>
              <a:t>Fractions</a:t>
            </a:r>
          </a:p>
        </p:txBody>
      </p:sp>
      <p:sp>
        <p:nvSpPr>
          <p:cNvPr id="3" name="Content Placeholder 2"/>
          <p:cNvSpPr>
            <a:spLocks noGrp="1"/>
          </p:cNvSpPr>
          <p:nvPr>
            <p:ph idx="1"/>
          </p:nvPr>
        </p:nvSpPr>
        <p:spPr>
          <a:xfrm>
            <a:off x="628650" y="3269760"/>
            <a:ext cx="7886700" cy="3263504"/>
          </a:xfrm>
        </p:spPr>
        <p:txBody>
          <a:bodyPr/>
          <a:lstStyle/>
          <a:p>
            <a:r>
              <a:rPr dirty="0"/>
              <a:t>Introduced early</a:t>
            </a:r>
          </a:p>
          <a:p>
            <a:r>
              <a:rPr dirty="0"/>
              <a:t>Fractions as part of a whole</a:t>
            </a:r>
          </a:p>
          <a:p>
            <a:r>
              <a:rPr dirty="0"/>
              <a:t>Strong visual models</a:t>
            </a:r>
          </a:p>
        </p:txBody>
      </p:sp>
      <p:pic>
        <p:nvPicPr>
          <p:cNvPr id="4" name="Picture 3"/>
          <p:cNvPicPr>
            <a:picLocks noChangeAspect="1"/>
          </p:cNvPicPr>
          <p:nvPr/>
        </p:nvPicPr>
        <p:blipFill>
          <a:blip r:embed="rId3"/>
          <a:stretch>
            <a:fillRect/>
          </a:stretch>
        </p:blipFill>
        <p:spPr>
          <a:xfrm>
            <a:off x="5373391" y="2186292"/>
            <a:ext cx="2493929" cy="2493929"/>
          </a:xfrm>
          <a:prstGeom prst="rect">
            <a:avLst/>
          </a:prstGeom>
        </p:spPr>
      </p:pic>
    </p:spTree>
    <p:extLst>
      <p:ext uri="{BB962C8B-B14F-4D97-AF65-F5344CB8AC3E}">
        <p14:creationId xmlns:p14="http://schemas.microsoft.com/office/powerpoint/2010/main" val="285483827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209927"/>
            <a:ext cx="7886700" cy="994172"/>
          </a:xfrm>
        </p:spPr>
        <p:txBody>
          <a:bodyPr/>
          <a:lstStyle/>
          <a:p>
            <a:r>
              <a:rPr dirty="0"/>
              <a:t>Mathematical Language</a:t>
            </a:r>
          </a:p>
        </p:txBody>
      </p:sp>
      <p:sp>
        <p:nvSpPr>
          <p:cNvPr id="3" name="Content Placeholder 2"/>
          <p:cNvSpPr>
            <a:spLocks noGrp="1"/>
          </p:cNvSpPr>
          <p:nvPr>
            <p:ph idx="1"/>
          </p:nvPr>
        </p:nvSpPr>
        <p:spPr>
          <a:xfrm>
            <a:off x="628650" y="3204098"/>
            <a:ext cx="7886700" cy="3263504"/>
          </a:xfrm>
        </p:spPr>
        <p:txBody>
          <a:bodyPr/>
          <a:lstStyle/>
          <a:p>
            <a:r>
              <a:rPr dirty="0"/>
              <a:t>Precise vocabulary</a:t>
            </a:r>
          </a:p>
          <a:p>
            <a:r>
              <a:rPr dirty="0"/>
              <a:t>Explaining thinking</a:t>
            </a:r>
          </a:p>
          <a:p>
            <a:r>
              <a:rPr dirty="0"/>
              <a:t>Reasoning in every lesson</a:t>
            </a:r>
          </a:p>
        </p:txBody>
      </p:sp>
    </p:spTree>
    <p:extLst>
      <p:ext uri="{BB962C8B-B14F-4D97-AF65-F5344CB8AC3E}">
        <p14:creationId xmlns:p14="http://schemas.microsoft.com/office/powerpoint/2010/main" val="375373849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181682"/>
            <a:ext cx="7886700" cy="994172"/>
          </a:xfrm>
        </p:spPr>
        <p:txBody>
          <a:bodyPr/>
          <a:lstStyle/>
          <a:p>
            <a:r>
              <a:rPr dirty="0"/>
              <a:t>Fluency</a:t>
            </a:r>
          </a:p>
        </p:txBody>
      </p:sp>
      <p:sp>
        <p:nvSpPr>
          <p:cNvPr id="3" name="Content Placeholder 2"/>
          <p:cNvSpPr>
            <a:spLocks noGrp="1"/>
          </p:cNvSpPr>
          <p:nvPr>
            <p:ph idx="1"/>
          </p:nvPr>
        </p:nvSpPr>
        <p:spPr>
          <a:xfrm>
            <a:off x="628650" y="3306239"/>
            <a:ext cx="7886700" cy="3263504"/>
          </a:xfrm>
        </p:spPr>
        <p:txBody>
          <a:bodyPr/>
          <a:lstStyle/>
          <a:p>
            <a:r>
              <a:rPr dirty="0"/>
              <a:t>Recall of key facts</a:t>
            </a:r>
          </a:p>
          <a:p>
            <a:r>
              <a:rPr dirty="0"/>
              <a:t>Efficient methods</a:t>
            </a:r>
          </a:p>
          <a:p>
            <a:r>
              <a:rPr dirty="0"/>
              <a:t>Confidence with numbers</a:t>
            </a:r>
          </a:p>
        </p:txBody>
      </p:sp>
    </p:spTree>
    <p:extLst>
      <p:ext uri="{BB962C8B-B14F-4D97-AF65-F5344CB8AC3E}">
        <p14:creationId xmlns:p14="http://schemas.microsoft.com/office/powerpoint/2010/main" val="176591593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305709"/>
            <a:ext cx="7886700" cy="994172"/>
          </a:xfrm>
        </p:spPr>
        <p:txBody>
          <a:bodyPr/>
          <a:lstStyle/>
          <a:p>
            <a:r>
              <a:rPr dirty="0"/>
              <a:t>Supporting </a:t>
            </a:r>
            <a:r>
              <a:rPr dirty="0" err="1"/>
              <a:t>Maths</a:t>
            </a:r>
            <a:r>
              <a:rPr dirty="0"/>
              <a:t> at Home</a:t>
            </a:r>
          </a:p>
        </p:txBody>
      </p:sp>
      <p:sp>
        <p:nvSpPr>
          <p:cNvPr id="3" name="Content Placeholder 2"/>
          <p:cNvSpPr>
            <a:spLocks noGrp="1"/>
          </p:cNvSpPr>
          <p:nvPr>
            <p:ph idx="1"/>
          </p:nvPr>
        </p:nvSpPr>
        <p:spPr>
          <a:xfrm>
            <a:off x="628650" y="3240577"/>
            <a:ext cx="7886700" cy="3263504"/>
          </a:xfrm>
        </p:spPr>
        <p:txBody>
          <a:bodyPr/>
          <a:lstStyle/>
          <a:p>
            <a:r>
              <a:rPr dirty="0"/>
              <a:t>Be positive</a:t>
            </a:r>
          </a:p>
          <a:p>
            <a:r>
              <a:rPr dirty="0"/>
              <a:t>Ask children to explain</a:t>
            </a:r>
          </a:p>
          <a:p>
            <a:r>
              <a:rPr dirty="0"/>
              <a:t>Use everyday </a:t>
            </a:r>
            <a:r>
              <a:rPr dirty="0" err="1"/>
              <a:t>maths</a:t>
            </a:r>
            <a:endParaRPr dirty="0"/>
          </a:p>
        </p:txBody>
      </p:sp>
    </p:spTree>
    <p:extLst>
      <p:ext uri="{BB962C8B-B14F-4D97-AF65-F5344CB8AC3E}">
        <p14:creationId xmlns:p14="http://schemas.microsoft.com/office/powerpoint/2010/main" val="142687574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73207" y="1473994"/>
            <a:ext cx="7886700" cy="994172"/>
          </a:xfrm>
        </p:spPr>
        <p:txBody>
          <a:bodyPr/>
          <a:lstStyle/>
          <a:p>
            <a:r>
              <a:rPr lang="en-US" b="1" dirty="0"/>
              <a:t>Tip 1 – Understanding the basics</a:t>
            </a:r>
            <a:endParaRPr lang="en-GB" b="1" dirty="0"/>
          </a:p>
        </p:txBody>
      </p:sp>
      <p:sp>
        <p:nvSpPr>
          <p:cNvPr id="3" name="Content Placeholder 2"/>
          <p:cNvSpPr>
            <a:spLocks noGrp="1"/>
          </p:cNvSpPr>
          <p:nvPr>
            <p:ph idx="1"/>
          </p:nvPr>
        </p:nvSpPr>
        <p:spPr>
          <a:xfrm>
            <a:off x="628650" y="2226469"/>
            <a:ext cx="8347040" cy="3263504"/>
          </a:xfrm>
        </p:spPr>
        <p:txBody>
          <a:bodyPr>
            <a:normAutofit/>
          </a:bodyPr>
          <a:lstStyle/>
          <a:p>
            <a:r>
              <a:rPr lang="en-US" sz="1950" dirty="0"/>
              <a:t>Does your child know the counting sequence up to 20?</a:t>
            </a:r>
          </a:p>
          <a:p>
            <a:r>
              <a:rPr lang="en-US" sz="1950" dirty="0"/>
              <a:t>Can your child count a number of objects up to 20 accurately, touching or moving one object at a time?</a:t>
            </a:r>
          </a:p>
          <a:p>
            <a:r>
              <a:rPr lang="en-US" sz="1950" dirty="0"/>
              <a:t>Can your child quickly </a:t>
            </a:r>
            <a:r>
              <a:rPr lang="en-US" sz="1950" dirty="0" err="1"/>
              <a:t>recognise</a:t>
            </a:r>
            <a:r>
              <a:rPr lang="en-US" sz="1950" dirty="0"/>
              <a:t> a number of objects between 1 and 10 in a ten-frame or on fingers without counting?</a:t>
            </a:r>
          </a:p>
          <a:p>
            <a:r>
              <a:rPr lang="en-US" sz="1950" dirty="0"/>
              <a:t>Can your child count up and down, starting on any number between 1 and 20?</a:t>
            </a:r>
          </a:p>
          <a:p>
            <a:r>
              <a:rPr lang="en-US" sz="1950" dirty="0"/>
              <a:t>Can your child </a:t>
            </a:r>
            <a:r>
              <a:rPr lang="en-US" sz="1950" dirty="0" err="1"/>
              <a:t>recognise</a:t>
            </a:r>
            <a:r>
              <a:rPr lang="en-US" sz="1950" dirty="0"/>
              <a:t> that numbers can be partitioned?</a:t>
            </a:r>
          </a:p>
          <a:p>
            <a:r>
              <a:rPr lang="en-US" sz="1950" dirty="0"/>
              <a:t>Has your child begun to understand place value?</a:t>
            </a:r>
          </a:p>
          <a:p>
            <a:endParaRPr lang="en-US" dirty="0"/>
          </a:p>
          <a:p>
            <a:endParaRPr lang="en-GB" dirty="0"/>
          </a:p>
        </p:txBody>
      </p:sp>
    </p:spTree>
    <p:extLst>
      <p:ext uri="{BB962C8B-B14F-4D97-AF65-F5344CB8AC3E}">
        <p14:creationId xmlns:p14="http://schemas.microsoft.com/office/powerpoint/2010/main" val="77888164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5544" y="1503178"/>
            <a:ext cx="6208987" cy="994172"/>
          </a:xfrm>
        </p:spPr>
        <p:txBody>
          <a:bodyPr/>
          <a:lstStyle/>
          <a:p>
            <a:r>
              <a:rPr lang="en-US" b="1" dirty="0"/>
              <a:t>Tip 2 – Number Bonds</a:t>
            </a:r>
            <a:endParaRPr lang="en-GB" b="1" dirty="0"/>
          </a:p>
        </p:txBody>
      </p:sp>
      <p:sp>
        <p:nvSpPr>
          <p:cNvPr id="3" name="Content Placeholder 2"/>
          <p:cNvSpPr>
            <a:spLocks noGrp="1"/>
          </p:cNvSpPr>
          <p:nvPr>
            <p:ph idx="1"/>
          </p:nvPr>
        </p:nvSpPr>
        <p:spPr>
          <a:xfrm>
            <a:off x="628650" y="2226469"/>
            <a:ext cx="7886700" cy="2920679"/>
          </a:xfrm>
        </p:spPr>
        <p:txBody>
          <a:bodyPr>
            <a:normAutofit fontScale="92500" lnSpcReduction="20000"/>
          </a:bodyPr>
          <a:lstStyle/>
          <a:p>
            <a:r>
              <a:rPr lang="en-US" dirty="0"/>
              <a:t>Number bonds are pairs of numbers that add up to certain totals e.g. 3 + 7 = 10. A good understanding of number bonds is important for nearly every part of </a:t>
            </a:r>
            <a:r>
              <a:rPr lang="en-US" dirty="0" err="1"/>
              <a:t>maths</a:t>
            </a:r>
            <a:r>
              <a:rPr lang="en-US" dirty="0"/>
              <a:t> your child will learn. The most important number bonds are those that add up to 10. </a:t>
            </a:r>
          </a:p>
          <a:p>
            <a:pPr marL="0" indent="0">
              <a:buNone/>
            </a:pPr>
            <a:r>
              <a:rPr lang="en-US" dirty="0"/>
              <a:t>    4 + 6 = 10</a:t>
            </a:r>
          </a:p>
          <a:p>
            <a:r>
              <a:rPr lang="en-US" dirty="0"/>
              <a:t>Children should understand the relationship between 4, 6 and 10 and the different ways these three numbers can interact. So they should understand that 4 + 6 = 10 is the same as 6 + 4 = 10, and that 10 – 6 = 4 or 10 – 4 = 6 are the reverse.</a:t>
            </a:r>
          </a:p>
          <a:p>
            <a:r>
              <a:rPr lang="en-US" dirty="0"/>
              <a:t>Once your child is happy with numbers bonds up to 10, you will want to move on to number bonds up to 20 and to 100.</a:t>
            </a:r>
            <a:endParaRPr lang="en-GB" dirty="0"/>
          </a:p>
        </p:txBody>
      </p:sp>
    </p:spTree>
    <p:extLst>
      <p:ext uri="{BB962C8B-B14F-4D97-AF65-F5344CB8AC3E}">
        <p14:creationId xmlns:p14="http://schemas.microsoft.com/office/powerpoint/2010/main" val="173825980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4980" y="1568839"/>
            <a:ext cx="7886700" cy="994172"/>
          </a:xfrm>
        </p:spPr>
        <p:txBody>
          <a:bodyPr/>
          <a:lstStyle/>
          <a:p>
            <a:r>
              <a:rPr lang="en-US" b="1" dirty="0"/>
              <a:t>Tip 3 – Multiply and divide</a:t>
            </a:r>
            <a:endParaRPr lang="en-GB" b="1" dirty="0"/>
          </a:p>
        </p:txBody>
      </p:sp>
      <p:sp>
        <p:nvSpPr>
          <p:cNvPr id="3" name="Content Placeholder 2"/>
          <p:cNvSpPr>
            <a:spLocks noGrp="1"/>
          </p:cNvSpPr>
          <p:nvPr>
            <p:ph idx="1"/>
          </p:nvPr>
        </p:nvSpPr>
        <p:spPr>
          <a:xfrm>
            <a:off x="613577" y="2354585"/>
            <a:ext cx="7886700" cy="2843553"/>
          </a:xfrm>
        </p:spPr>
        <p:txBody>
          <a:bodyPr>
            <a:normAutofit fontScale="92500" lnSpcReduction="20000"/>
          </a:bodyPr>
          <a:lstStyle/>
          <a:p>
            <a:r>
              <a:rPr lang="en-US" dirty="0"/>
              <a:t>Your child may have learnt the very basics of multiplication in Year 1, but it is covered much more heavily in Year 2, and division is introduced for the first time.</a:t>
            </a:r>
          </a:p>
          <a:p>
            <a:r>
              <a:rPr lang="en-US" dirty="0"/>
              <a:t>Learn times tables!</a:t>
            </a:r>
          </a:p>
          <a:p>
            <a:r>
              <a:rPr lang="en-US" dirty="0"/>
              <a:t>One of the simplest ways to look at multiplying is repeated addition. 5 x 2 can be seen as 2 lots of 5 (or 5 + 5). Equally, 2 x 5 can be seen as 5 lots of 2 (or 2 + 2 + 2 + 2 + 2.) Develop this understanding by showing this using objects.</a:t>
            </a:r>
          </a:p>
          <a:p>
            <a:r>
              <a:rPr lang="en-US" dirty="0"/>
              <a:t>Division can be explained in terms of grouping and sharing. Grouping involves seeing a calculation such as 10 ÷ 2 as, “How many groups of 2 can be made from 10?”  While sharing involves seeing 10 ÷ 2 as, “If I share 10 into 2 equal groups, how many are in each group?”</a:t>
            </a:r>
          </a:p>
          <a:p>
            <a:endParaRPr lang="en-US" dirty="0"/>
          </a:p>
          <a:p>
            <a:endParaRPr lang="en-GB" dirty="0"/>
          </a:p>
        </p:txBody>
      </p:sp>
    </p:spTree>
    <p:extLst>
      <p:ext uri="{BB962C8B-B14F-4D97-AF65-F5344CB8AC3E}">
        <p14:creationId xmlns:p14="http://schemas.microsoft.com/office/powerpoint/2010/main" val="737265009"/>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55993" y="1459403"/>
            <a:ext cx="7886700" cy="994172"/>
          </a:xfrm>
        </p:spPr>
        <p:txBody>
          <a:bodyPr/>
          <a:lstStyle/>
          <a:p>
            <a:r>
              <a:rPr lang="en-US" b="1" dirty="0"/>
              <a:t>Tip 4 – Problem solve</a:t>
            </a:r>
            <a:endParaRPr lang="en-GB" b="1" dirty="0"/>
          </a:p>
        </p:txBody>
      </p:sp>
      <p:sp>
        <p:nvSpPr>
          <p:cNvPr id="3" name="Content Placeholder 2"/>
          <p:cNvSpPr>
            <a:spLocks noGrp="1"/>
          </p:cNvSpPr>
          <p:nvPr>
            <p:ph idx="1"/>
          </p:nvPr>
        </p:nvSpPr>
        <p:spPr>
          <a:xfrm>
            <a:off x="833376" y="2210765"/>
            <a:ext cx="7681973" cy="3966198"/>
          </a:xfrm>
        </p:spPr>
        <p:txBody>
          <a:bodyPr/>
          <a:lstStyle/>
          <a:p>
            <a:r>
              <a:rPr lang="en-US" dirty="0"/>
              <a:t>It is really important that deep connections are made between the abstract form of writing calculations, and what they represent in real life.</a:t>
            </a:r>
          </a:p>
          <a:p>
            <a:r>
              <a:rPr lang="en-US" dirty="0"/>
              <a:t>Find ½ by folder paper, and by counting half the sweets or cakes.  </a:t>
            </a:r>
          </a:p>
          <a:p>
            <a:r>
              <a:rPr lang="en-US" dirty="0"/>
              <a:t>Follow a recipe and weigh ingredients.  Maybe double the ingredients to make twice as many.</a:t>
            </a:r>
          </a:p>
          <a:p>
            <a:r>
              <a:rPr lang="en-US" dirty="0"/>
              <a:t>One of the most important things to do at this stage is to try and incorporate </a:t>
            </a:r>
            <a:r>
              <a:rPr lang="en-US" dirty="0" err="1"/>
              <a:t>maths</a:t>
            </a:r>
            <a:r>
              <a:rPr lang="en-US" dirty="0"/>
              <a:t> into everyday life in fun and engaging ways</a:t>
            </a:r>
            <a:endParaRPr lang="en-GB" dirty="0"/>
          </a:p>
        </p:txBody>
      </p:sp>
    </p:spTree>
    <p:extLst>
      <p:ext uri="{BB962C8B-B14F-4D97-AF65-F5344CB8AC3E}">
        <p14:creationId xmlns:p14="http://schemas.microsoft.com/office/powerpoint/2010/main" val="140787978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65429" y="1503177"/>
            <a:ext cx="7886700" cy="994172"/>
          </a:xfrm>
        </p:spPr>
        <p:txBody>
          <a:bodyPr/>
          <a:lstStyle/>
          <a:p>
            <a:r>
              <a:rPr lang="en-US" b="1" dirty="0"/>
              <a:t>Tip 5 – Play with numbers</a:t>
            </a:r>
            <a:endParaRPr lang="en-GB" b="1" dirty="0"/>
          </a:p>
        </p:txBody>
      </p:sp>
      <p:sp>
        <p:nvSpPr>
          <p:cNvPr id="3" name="Content Placeholder 2"/>
          <p:cNvSpPr>
            <a:spLocks noGrp="1"/>
          </p:cNvSpPr>
          <p:nvPr>
            <p:ph idx="1"/>
          </p:nvPr>
        </p:nvSpPr>
        <p:spPr>
          <a:xfrm>
            <a:off x="847202" y="2595745"/>
            <a:ext cx="7886700" cy="3263504"/>
          </a:xfrm>
        </p:spPr>
        <p:txBody>
          <a:bodyPr/>
          <a:lstStyle/>
          <a:p>
            <a:pPr marL="0" indent="0">
              <a:buNone/>
            </a:pPr>
            <a:r>
              <a:rPr lang="en-US" dirty="0"/>
              <a:t>Increase fluency by : </a:t>
            </a:r>
          </a:p>
          <a:p>
            <a:r>
              <a:rPr lang="en-US" dirty="0"/>
              <a:t>Playing board games</a:t>
            </a:r>
          </a:p>
          <a:p>
            <a:r>
              <a:rPr lang="en-US" dirty="0"/>
              <a:t>Playing card games</a:t>
            </a:r>
          </a:p>
          <a:p>
            <a:r>
              <a:rPr lang="en-US" dirty="0"/>
              <a:t>Playing darts</a:t>
            </a:r>
          </a:p>
          <a:p>
            <a:r>
              <a:rPr lang="en-US" dirty="0"/>
              <a:t>Use </a:t>
            </a:r>
            <a:r>
              <a:rPr lang="en-US" dirty="0" err="1"/>
              <a:t>Sumdog</a:t>
            </a:r>
            <a:r>
              <a:rPr lang="en-US" dirty="0"/>
              <a:t> and </a:t>
            </a:r>
            <a:r>
              <a:rPr lang="en-US" dirty="0" err="1"/>
              <a:t>TTRockstars</a:t>
            </a:r>
            <a:endParaRPr lang="en-GB" dirty="0"/>
          </a:p>
        </p:txBody>
      </p:sp>
      <p:pic>
        <p:nvPicPr>
          <p:cNvPr id="4" name="Picture 3"/>
          <p:cNvPicPr>
            <a:picLocks noChangeAspect="1"/>
          </p:cNvPicPr>
          <p:nvPr/>
        </p:nvPicPr>
        <p:blipFill>
          <a:blip r:embed="rId2"/>
          <a:stretch>
            <a:fillRect/>
          </a:stretch>
        </p:blipFill>
        <p:spPr>
          <a:xfrm>
            <a:off x="4039634" y="2271124"/>
            <a:ext cx="1607344" cy="1607344"/>
          </a:xfrm>
          <a:prstGeom prst="rect">
            <a:avLst/>
          </a:prstGeom>
        </p:spPr>
      </p:pic>
      <p:pic>
        <p:nvPicPr>
          <p:cNvPr id="5" name="Picture 4"/>
          <p:cNvPicPr>
            <a:picLocks noChangeAspect="1"/>
          </p:cNvPicPr>
          <p:nvPr/>
        </p:nvPicPr>
        <p:blipFill>
          <a:blip r:embed="rId3"/>
          <a:stretch>
            <a:fillRect/>
          </a:stretch>
        </p:blipFill>
        <p:spPr>
          <a:xfrm>
            <a:off x="6485794" y="2398697"/>
            <a:ext cx="1407319" cy="1828800"/>
          </a:xfrm>
          <a:prstGeom prst="rect">
            <a:avLst/>
          </a:prstGeom>
        </p:spPr>
      </p:pic>
      <p:pic>
        <p:nvPicPr>
          <p:cNvPr id="6" name="Picture 5"/>
          <p:cNvPicPr>
            <a:picLocks noChangeAspect="1"/>
          </p:cNvPicPr>
          <p:nvPr/>
        </p:nvPicPr>
        <p:blipFill>
          <a:blip r:embed="rId4"/>
          <a:stretch>
            <a:fillRect/>
          </a:stretch>
        </p:blipFill>
        <p:spPr>
          <a:xfrm rot="1791312">
            <a:off x="5096570" y="3827117"/>
            <a:ext cx="1194858" cy="1194858"/>
          </a:xfrm>
          <a:prstGeom prst="rect">
            <a:avLst/>
          </a:prstGeom>
        </p:spPr>
      </p:pic>
    </p:spTree>
    <p:extLst>
      <p:ext uri="{BB962C8B-B14F-4D97-AF65-F5344CB8AC3E}">
        <p14:creationId xmlns:p14="http://schemas.microsoft.com/office/powerpoint/2010/main" val="367441951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9721" y="2246406"/>
            <a:ext cx="7886700" cy="994172"/>
          </a:xfrm>
        </p:spPr>
        <p:txBody>
          <a:bodyPr/>
          <a:lstStyle/>
          <a:p>
            <a:r>
              <a:rPr dirty="0"/>
              <a:t>When </a:t>
            </a:r>
            <a:r>
              <a:rPr dirty="0" err="1"/>
              <a:t>Maths</a:t>
            </a:r>
            <a:r>
              <a:rPr dirty="0"/>
              <a:t> Feels Hard</a:t>
            </a:r>
          </a:p>
        </p:txBody>
      </p:sp>
      <p:sp>
        <p:nvSpPr>
          <p:cNvPr id="3" name="Content Placeholder 2"/>
          <p:cNvSpPr>
            <a:spLocks noGrp="1"/>
          </p:cNvSpPr>
          <p:nvPr>
            <p:ph idx="1"/>
          </p:nvPr>
        </p:nvSpPr>
        <p:spPr>
          <a:xfrm>
            <a:off x="679721" y="3240577"/>
            <a:ext cx="7886700" cy="3263504"/>
          </a:xfrm>
        </p:spPr>
        <p:txBody>
          <a:bodyPr/>
          <a:lstStyle/>
          <a:p>
            <a:r>
              <a:rPr dirty="0"/>
              <a:t>Struggle is part of learning</a:t>
            </a:r>
          </a:p>
          <a:p>
            <a:r>
              <a:rPr dirty="0"/>
              <a:t>Encourage perseverance</a:t>
            </a:r>
          </a:p>
          <a:p>
            <a:r>
              <a:rPr dirty="0"/>
              <a:t>Mistakes are valuable</a:t>
            </a:r>
          </a:p>
        </p:txBody>
      </p:sp>
      <p:pic>
        <p:nvPicPr>
          <p:cNvPr id="4" name="Picture 3"/>
          <p:cNvPicPr>
            <a:picLocks noChangeAspect="1"/>
          </p:cNvPicPr>
          <p:nvPr/>
        </p:nvPicPr>
        <p:blipFill>
          <a:blip r:embed="rId3"/>
          <a:stretch>
            <a:fillRect/>
          </a:stretch>
        </p:blipFill>
        <p:spPr>
          <a:xfrm>
            <a:off x="4472184" y="3145936"/>
            <a:ext cx="3265115" cy="1637708"/>
          </a:xfrm>
          <a:prstGeom prst="rect">
            <a:avLst/>
          </a:prstGeom>
        </p:spPr>
      </p:pic>
    </p:spTree>
    <p:extLst>
      <p:ext uri="{BB962C8B-B14F-4D97-AF65-F5344CB8AC3E}">
        <p14:creationId xmlns:p14="http://schemas.microsoft.com/office/powerpoint/2010/main" val="215798907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9721" y="2406912"/>
            <a:ext cx="7886700" cy="994172"/>
          </a:xfrm>
        </p:spPr>
        <p:txBody>
          <a:bodyPr/>
          <a:lstStyle/>
          <a:p>
            <a:r>
              <a:rPr dirty="0"/>
              <a:t>Support in School</a:t>
            </a:r>
          </a:p>
        </p:txBody>
      </p:sp>
      <p:sp>
        <p:nvSpPr>
          <p:cNvPr id="3" name="Content Placeholder 2"/>
          <p:cNvSpPr>
            <a:spLocks noGrp="1"/>
          </p:cNvSpPr>
          <p:nvPr>
            <p:ph idx="1"/>
          </p:nvPr>
        </p:nvSpPr>
        <p:spPr>
          <a:xfrm>
            <a:off x="628650" y="3401083"/>
            <a:ext cx="7886700" cy="3263504"/>
          </a:xfrm>
        </p:spPr>
        <p:txBody>
          <a:bodyPr/>
          <a:lstStyle/>
          <a:p>
            <a:r>
              <a:rPr dirty="0"/>
              <a:t>High-quality teaching</a:t>
            </a:r>
          </a:p>
          <a:p>
            <a:r>
              <a:rPr dirty="0"/>
              <a:t>Small group support</a:t>
            </a:r>
          </a:p>
          <a:p>
            <a:r>
              <a:rPr dirty="0"/>
              <a:t>Careful monitoring</a:t>
            </a:r>
          </a:p>
        </p:txBody>
      </p:sp>
      <p:pic>
        <p:nvPicPr>
          <p:cNvPr id="4" name="Picture 3"/>
          <p:cNvPicPr>
            <a:picLocks noChangeAspect="1"/>
          </p:cNvPicPr>
          <p:nvPr/>
        </p:nvPicPr>
        <p:blipFill>
          <a:blip r:embed="rId3"/>
          <a:stretch>
            <a:fillRect/>
          </a:stretch>
        </p:blipFill>
        <p:spPr>
          <a:xfrm>
            <a:off x="4114801" y="1871480"/>
            <a:ext cx="4089678" cy="3059208"/>
          </a:xfrm>
          <a:prstGeom prst="rect">
            <a:avLst/>
          </a:prstGeom>
        </p:spPr>
      </p:pic>
    </p:spTree>
    <p:extLst>
      <p:ext uri="{BB962C8B-B14F-4D97-AF65-F5344CB8AC3E}">
        <p14:creationId xmlns:p14="http://schemas.microsoft.com/office/powerpoint/2010/main" val="3768508078"/>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436094"/>
            <a:ext cx="7886700" cy="994172"/>
          </a:xfrm>
        </p:spPr>
        <p:txBody>
          <a:bodyPr/>
          <a:lstStyle/>
          <a:p>
            <a:r>
              <a:rPr dirty="0"/>
              <a:t>Working Together</a:t>
            </a:r>
          </a:p>
        </p:txBody>
      </p:sp>
      <p:sp>
        <p:nvSpPr>
          <p:cNvPr id="3" name="Content Placeholder 2"/>
          <p:cNvSpPr>
            <a:spLocks noGrp="1"/>
          </p:cNvSpPr>
          <p:nvPr>
            <p:ph idx="1"/>
          </p:nvPr>
        </p:nvSpPr>
        <p:spPr>
          <a:xfrm>
            <a:off x="628650" y="3430266"/>
            <a:ext cx="7886700" cy="3263504"/>
          </a:xfrm>
        </p:spPr>
        <p:txBody>
          <a:bodyPr/>
          <a:lstStyle/>
          <a:p>
            <a:r>
              <a:rPr dirty="0"/>
              <a:t>Understanding first</a:t>
            </a:r>
          </a:p>
          <a:p>
            <a:r>
              <a:rPr dirty="0"/>
              <a:t>Confidence and resilience</a:t>
            </a:r>
          </a:p>
          <a:p>
            <a:r>
              <a:rPr dirty="0"/>
              <a:t>School and home partnership</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20354" y="1896696"/>
            <a:ext cx="1675629" cy="3067140"/>
          </a:xfrm>
          <a:prstGeom prst="rect">
            <a:avLst/>
          </a:prstGeom>
        </p:spPr>
      </p:pic>
    </p:spTree>
    <p:extLst>
      <p:ext uri="{BB962C8B-B14F-4D97-AF65-F5344CB8AC3E}">
        <p14:creationId xmlns:p14="http://schemas.microsoft.com/office/powerpoint/2010/main" val="346819151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F34A66BA-00C6-493D-BC97-BFC5C5C29DEE}"/>
              </a:ext>
            </a:extLst>
          </p:cNvPr>
          <p:cNvSpPr>
            <a:spLocks noGrp="1"/>
          </p:cNvSpPr>
          <p:nvPr>
            <p:ph type="title"/>
          </p:nvPr>
        </p:nvSpPr>
        <p:spPr>
          <a:xfrm>
            <a:off x="576446" y="1018264"/>
            <a:ext cx="7886700" cy="994172"/>
          </a:xfrm>
        </p:spPr>
        <p:txBody>
          <a:bodyPr/>
          <a:lstStyle/>
          <a:p>
            <a:pPr algn="ctr"/>
            <a:r>
              <a:rPr lang="en-US" dirty="0"/>
              <a:t>Why is English important?</a:t>
            </a:r>
            <a:endParaRPr lang="en-GB" dirty="0"/>
          </a:p>
        </p:txBody>
      </p:sp>
      <p:sp>
        <p:nvSpPr>
          <p:cNvPr id="5" name="Content Placeholder 4">
            <a:extLst>
              <a:ext uri="{FF2B5EF4-FFF2-40B4-BE49-F238E27FC236}">
                <a16:creationId xmlns:a16="http://schemas.microsoft.com/office/drawing/2014/main" xmlns="" id="{9FBBDCA2-D421-45E7-9461-818531A1D636}"/>
              </a:ext>
            </a:extLst>
          </p:cNvPr>
          <p:cNvSpPr>
            <a:spLocks noGrp="1"/>
          </p:cNvSpPr>
          <p:nvPr>
            <p:ph idx="1"/>
          </p:nvPr>
        </p:nvSpPr>
        <p:spPr/>
        <p:txBody>
          <a:bodyPr>
            <a:normAutofit/>
          </a:bodyPr>
          <a:lstStyle/>
          <a:p>
            <a:pPr marL="0" indent="0" algn="ctr">
              <a:buNone/>
            </a:pPr>
            <a:r>
              <a:rPr lang="en-US" dirty="0"/>
              <a:t>English underpins all learning across the curriculum</a:t>
            </a:r>
          </a:p>
          <a:p>
            <a:pPr marL="0" indent="0" algn="ctr">
              <a:buNone/>
            </a:pPr>
            <a:r>
              <a:rPr lang="en-US" dirty="0"/>
              <a:t>We aim for children to:</a:t>
            </a:r>
          </a:p>
          <a:p>
            <a:pPr algn="ctr"/>
            <a:r>
              <a:rPr lang="en-US" dirty="0"/>
              <a:t>Communicate confidently</a:t>
            </a:r>
          </a:p>
          <a:p>
            <a:pPr algn="ctr"/>
            <a:r>
              <a:rPr lang="en-US" dirty="0"/>
              <a:t>Read for pleasure and understanding</a:t>
            </a:r>
          </a:p>
          <a:p>
            <a:pPr algn="ctr"/>
            <a:r>
              <a:rPr lang="en-US" dirty="0"/>
              <a:t>Write clearly, creatively and accurately</a:t>
            </a:r>
          </a:p>
          <a:p>
            <a:pPr algn="ctr"/>
            <a:endParaRPr lang="en-US" dirty="0"/>
          </a:p>
          <a:p>
            <a:pPr marL="0" indent="0" algn="ctr">
              <a:buNone/>
            </a:pPr>
            <a:r>
              <a:rPr lang="en-US" dirty="0"/>
              <a:t>Strong English skills support:</a:t>
            </a:r>
          </a:p>
          <a:p>
            <a:pPr algn="ctr"/>
            <a:r>
              <a:rPr lang="en-US" dirty="0"/>
              <a:t>Academic success</a:t>
            </a:r>
          </a:p>
          <a:p>
            <a:pPr algn="ctr"/>
            <a:r>
              <a:rPr lang="en-US" dirty="0"/>
              <a:t>Confidence and wellbeing</a:t>
            </a:r>
          </a:p>
          <a:p>
            <a:pPr algn="ctr"/>
            <a:r>
              <a:rPr lang="en-US" dirty="0"/>
              <a:t>Future life and work opportunities</a:t>
            </a:r>
          </a:p>
          <a:p>
            <a:endParaRPr lang="en-GB" dirty="0"/>
          </a:p>
        </p:txBody>
      </p:sp>
    </p:spTree>
    <p:extLst>
      <p:ext uri="{BB962C8B-B14F-4D97-AF65-F5344CB8AC3E}">
        <p14:creationId xmlns:p14="http://schemas.microsoft.com/office/powerpoint/2010/main" val="1565780187"/>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32FAB79-2F5F-4F8D-8061-F366DFAB9AC0}"/>
              </a:ext>
            </a:extLst>
          </p:cNvPr>
          <p:cNvSpPr>
            <a:spLocks noGrp="1"/>
          </p:cNvSpPr>
          <p:nvPr>
            <p:ph type="title"/>
          </p:nvPr>
        </p:nvSpPr>
        <p:spPr>
          <a:xfrm>
            <a:off x="628650" y="1402557"/>
            <a:ext cx="7886700" cy="994172"/>
          </a:xfrm>
        </p:spPr>
        <p:txBody>
          <a:bodyPr/>
          <a:lstStyle/>
          <a:p>
            <a:pPr algn="ctr"/>
            <a:r>
              <a:rPr lang="en-US" dirty="0"/>
              <a:t>What is Oracy?</a:t>
            </a:r>
            <a:endParaRPr lang="en-GB" dirty="0"/>
          </a:p>
        </p:txBody>
      </p:sp>
      <p:sp>
        <p:nvSpPr>
          <p:cNvPr id="3" name="Content Placeholder 2">
            <a:extLst>
              <a:ext uri="{FF2B5EF4-FFF2-40B4-BE49-F238E27FC236}">
                <a16:creationId xmlns:a16="http://schemas.microsoft.com/office/drawing/2014/main" xmlns="" id="{389B1E1F-1440-454B-81B3-1936ACB669CC}"/>
              </a:ext>
            </a:extLst>
          </p:cNvPr>
          <p:cNvSpPr>
            <a:spLocks noGrp="1"/>
          </p:cNvSpPr>
          <p:nvPr>
            <p:ph idx="1"/>
          </p:nvPr>
        </p:nvSpPr>
        <p:spPr>
          <a:xfrm>
            <a:off x="628650" y="2083594"/>
            <a:ext cx="7886700" cy="3263504"/>
          </a:xfrm>
        </p:spPr>
        <p:txBody>
          <a:bodyPr>
            <a:normAutofit fontScale="85000" lnSpcReduction="20000"/>
          </a:bodyPr>
          <a:lstStyle/>
          <a:p>
            <a:pPr marL="0" indent="0" algn="ctr">
              <a:buNone/>
            </a:pPr>
            <a:r>
              <a:rPr lang="en-US" dirty="0"/>
              <a:t>Oracy = speaking and listening skills</a:t>
            </a:r>
          </a:p>
          <a:p>
            <a:pPr marL="0" indent="0" algn="ctr">
              <a:buNone/>
            </a:pPr>
            <a:endParaRPr lang="en-US" dirty="0"/>
          </a:p>
          <a:p>
            <a:pPr marL="0" indent="0" algn="ctr">
              <a:buNone/>
            </a:pPr>
            <a:r>
              <a:rPr lang="en-US" dirty="0"/>
              <a:t>Children learn to:</a:t>
            </a:r>
          </a:p>
          <a:p>
            <a:pPr algn="ctr"/>
            <a:r>
              <a:rPr lang="en-US" dirty="0"/>
              <a:t>Speak clearly and confidently</a:t>
            </a:r>
          </a:p>
          <a:p>
            <a:pPr algn="ctr"/>
            <a:r>
              <a:rPr lang="en-US" dirty="0"/>
              <a:t>Listen carefully and respond thoughtfully</a:t>
            </a:r>
          </a:p>
          <a:p>
            <a:pPr algn="ctr"/>
            <a:r>
              <a:rPr lang="en-US" dirty="0"/>
              <a:t>Use appropriate vocabulary</a:t>
            </a:r>
          </a:p>
          <a:p>
            <a:pPr algn="ctr"/>
            <a:r>
              <a:rPr lang="en-US" dirty="0"/>
              <a:t>Express opinions and ideas</a:t>
            </a:r>
          </a:p>
          <a:p>
            <a:pPr algn="ctr"/>
            <a:endParaRPr lang="en-US" dirty="0"/>
          </a:p>
          <a:p>
            <a:pPr marL="0" indent="0" algn="ctr">
              <a:buNone/>
            </a:pPr>
            <a:r>
              <a:rPr lang="en-US" dirty="0"/>
              <a:t>The new oracy framework supports:</a:t>
            </a:r>
          </a:p>
          <a:p>
            <a:pPr algn="ctr"/>
            <a:r>
              <a:rPr lang="en-US" dirty="0"/>
              <a:t>Structured talk in lessons</a:t>
            </a:r>
          </a:p>
          <a:p>
            <a:pPr algn="ctr"/>
            <a:r>
              <a:rPr lang="en-US" dirty="0"/>
              <a:t>Discussion, debate and presentation skills</a:t>
            </a:r>
          </a:p>
          <a:p>
            <a:endParaRPr lang="en-GB" dirty="0"/>
          </a:p>
        </p:txBody>
      </p:sp>
    </p:spTree>
    <p:extLst>
      <p:ext uri="{BB962C8B-B14F-4D97-AF65-F5344CB8AC3E}">
        <p14:creationId xmlns:p14="http://schemas.microsoft.com/office/powerpoint/2010/main" val="3716219942"/>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50" y="857250"/>
            <a:ext cx="5143500" cy="5143500"/>
          </a:xfrm>
          <a:prstGeom prst="rect">
            <a:avLst/>
          </a:prstGeom>
        </p:spPr>
      </p:pic>
    </p:spTree>
    <p:extLst>
      <p:ext uri="{BB962C8B-B14F-4D97-AF65-F5344CB8AC3E}">
        <p14:creationId xmlns:p14="http://schemas.microsoft.com/office/powerpoint/2010/main" val="2807534628"/>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82EF94-071E-4188-A522-501EF18198C5}"/>
              </a:ext>
            </a:extLst>
          </p:cNvPr>
          <p:cNvSpPr>
            <a:spLocks noGrp="1"/>
          </p:cNvSpPr>
          <p:nvPr>
            <p:ph type="title"/>
          </p:nvPr>
        </p:nvSpPr>
        <p:spPr>
          <a:xfrm>
            <a:off x="859998" y="1164314"/>
            <a:ext cx="7886700" cy="994172"/>
          </a:xfrm>
        </p:spPr>
        <p:txBody>
          <a:bodyPr/>
          <a:lstStyle/>
          <a:p>
            <a:pPr algn="ctr"/>
            <a:r>
              <a:rPr lang="en-US" dirty="0"/>
              <a:t>Phonics – building blocks of reading </a:t>
            </a:r>
            <a:endParaRPr lang="en-GB" dirty="0"/>
          </a:p>
        </p:txBody>
      </p:sp>
      <p:sp>
        <p:nvSpPr>
          <p:cNvPr id="3" name="Content Placeholder 2">
            <a:extLst>
              <a:ext uri="{FF2B5EF4-FFF2-40B4-BE49-F238E27FC236}">
                <a16:creationId xmlns:a16="http://schemas.microsoft.com/office/drawing/2014/main" xmlns="" id="{D19C224B-4E46-48EC-A0E2-42898BA08FF4}"/>
              </a:ext>
            </a:extLst>
          </p:cNvPr>
          <p:cNvSpPr>
            <a:spLocks noGrp="1"/>
          </p:cNvSpPr>
          <p:nvPr>
            <p:ph idx="1"/>
          </p:nvPr>
        </p:nvSpPr>
        <p:spPr>
          <a:xfrm>
            <a:off x="628650" y="2176696"/>
            <a:ext cx="7886700" cy="4351338"/>
          </a:xfrm>
        </p:spPr>
        <p:txBody>
          <a:bodyPr>
            <a:normAutofit/>
          </a:bodyPr>
          <a:lstStyle/>
          <a:p>
            <a:pPr marL="0" indent="0" algn="ctr">
              <a:buNone/>
            </a:pPr>
            <a:r>
              <a:rPr lang="en-US" dirty="0"/>
              <a:t>Phonics teaches children:</a:t>
            </a:r>
          </a:p>
          <a:p>
            <a:pPr algn="ctr"/>
            <a:r>
              <a:rPr lang="en-US" dirty="0"/>
              <a:t>How sounds link to letters</a:t>
            </a:r>
          </a:p>
          <a:p>
            <a:pPr algn="ctr"/>
            <a:r>
              <a:rPr lang="en-US" dirty="0"/>
              <a:t>How to blend sounds to read words</a:t>
            </a:r>
          </a:p>
          <a:p>
            <a:pPr algn="ctr"/>
            <a:r>
              <a:rPr lang="en-US" dirty="0"/>
              <a:t>How to segment sounds to spell</a:t>
            </a:r>
          </a:p>
          <a:p>
            <a:pPr algn="ctr"/>
            <a:r>
              <a:rPr lang="en-US" dirty="0"/>
              <a:t>Taught daily in Early Years and Key Stage 1</a:t>
            </a:r>
          </a:p>
          <a:p>
            <a:pPr algn="ctr"/>
            <a:r>
              <a:rPr lang="en-US" dirty="0"/>
              <a:t>Builds a secure foundation for reading and writing</a:t>
            </a:r>
          </a:p>
          <a:p>
            <a:pPr algn="ctr"/>
            <a:endParaRPr lang="en-GB" dirty="0"/>
          </a:p>
        </p:txBody>
      </p:sp>
    </p:spTree>
    <p:extLst>
      <p:ext uri="{BB962C8B-B14F-4D97-AF65-F5344CB8AC3E}">
        <p14:creationId xmlns:p14="http://schemas.microsoft.com/office/powerpoint/2010/main" val="2591912085"/>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891E010-B09C-47E2-A005-A4BF5577F676}"/>
              </a:ext>
            </a:extLst>
          </p:cNvPr>
          <p:cNvSpPr>
            <a:spLocks noGrp="1"/>
          </p:cNvSpPr>
          <p:nvPr>
            <p:ph type="title"/>
          </p:nvPr>
        </p:nvSpPr>
        <p:spPr>
          <a:xfrm>
            <a:off x="635794" y="1381126"/>
            <a:ext cx="7886700" cy="994172"/>
          </a:xfrm>
        </p:spPr>
        <p:txBody>
          <a:bodyPr/>
          <a:lstStyle/>
          <a:p>
            <a:pPr algn="ctr"/>
            <a:r>
              <a:rPr lang="en-US" dirty="0"/>
              <a:t>Developing Life Long Readers</a:t>
            </a:r>
            <a:endParaRPr lang="en-GB" dirty="0"/>
          </a:p>
        </p:txBody>
      </p:sp>
      <p:sp>
        <p:nvSpPr>
          <p:cNvPr id="3" name="Content Placeholder 2">
            <a:extLst>
              <a:ext uri="{FF2B5EF4-FFF2-40B4-BE49-F238E27FC236}">
                <a16:creationId xmlns:a16="http://schemas.microsoft.com/office/drawing/2014/main" xmlns="" id="{B377F50E-D603-4664-86E4-9B91E47BD6D4}"/>
              </a:ext>
            </a:extLst>
          </p:cNvPr>
          <p:cNvSpPr>
            <a:spLocks noGrp="1"/>
          </p:cNvSpPr>
          <p:nvPr>
            <p:ph idx="1"/>
          </p:nvPr>
        </p:nvSpPr>
        <p:spPr>
          <a:xfrm>
            <a:off x="685800" y="2126456"/>
            <a:ext cx="7886700" cy="3263504"/>
          </a:xfrm>
        </p:spPr>
        <p:txBody>
          <a:bodyPr>
            <a:normAutofit fontScale="92500" lnSpcReduction="20000"/>
          </a:bodyPr>
          <a:lstStyle/>
          <a:p>
            <a:pPr marL="0" indent="0" algn="ctr">
              <a:buNone/>
            </a:pPr>
            <a:r>
              <a:rPr lang="en-US" dirty="0"/>
              <a:t>Children learn to:</a:t>
            </a:r>
          </a:p>
          <a:p>
            <a:pPr algn="ctr"/>
            <a:r>
              <a:rPr lang="en-US" dirty="0"/>
              <a:t>Read accurately and fluently</a:t>
            </a:r>
          </a:p>
          <a:p>
            <a:pPr algn="ctr"/>
            <a:r>
              <a:rPr lang="en-US" dirty="0"/>
              <a:t>Understand and discuss texts</a:t>
            </a:r>
          </a:p>
          <a:p>
            <a:pPr algn="ctr"/>
            <a:r>
              <a:rPr lang="en-US" dirty="0"/>
              <a:t>Explore different genres and authors</a:t>
            </a:r>
          </a:p>
          <a:p>
            <a:pPr algn="ctr"/>
            <a:r>
              <a:rPr lang="en-US" dirty="0"/>
              <a:t>Improve comprehension skills</a:t>
            </a:r>
          </a:p>
          <a:p>
            <a:pPr algn="ctr"/>
            <a:endParaRPr lang="en-US" dirty="0"/>
          </a:p>
          <a:p>
            <a:pPr marL="0" indent="0" algn="ctr">
              <a:buNone/>
            </a:pPr>
            <a:r>
              <a:rPr lang="en-US" dirty="0"/>
              <a:t>Reading includes:</a:t>
            </a:r>
          </a:p>
          <a:p>
            <a:pPr algn="ctr"/>
            <a:r>
              <a:rPr lang="en-US" dirty="0"/>
              <a:t>Phonics-based reading</a:t>
            </a:r>
          </a:p>
          <a:p>
            <a:pPr algn="ctr"/>
            <a:r>
              <a:rPr lang="en-US" dirty="0"/>
              <a:t>Guided reading</a:t>
            </a:r>
          </a:p>
          <a:p>
            <a:pPr algn="ctr"/>
            <a:r>
              <a:rPr lang="en-US" dirty="0"/>
              <a:t>Reading for pleasure</a:t>
            </a:r>
          </a:p>
          <a:p>
            <a:endParaRPr lang="en-GB" dirty="0"/>
          </a:p>
        </p:txBody>
      </p:sp>
    </p:spTree>
    <p:extLst>
      <p:ext uri="{BB962C8B-B14F-4D97-AF65-F5344CB8AC3E}">
        <p14:creationId xmlns:p14="http://schemas.microsoft.com/office/powerpoint/2010/main" val="3611262526"/>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943585" y="960839"/>
            <a:ext cx="3232006" cy="4963658"/>
          </a:xfrm>
          <a:prstGeom prst="roundRect">
            <a:avLst/>
          </a:prstGeom>
          <a:solidFill>
            <a:schemeClr val="accent6">
              <a:lumMod val="20000"/>
              <a:lumOff val="80000"/>
            </a:schemeClr>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74779"/>
            <a:endParaRPr lang="en-GB" sz="935">
              <a:solidFill>
                <a:prstClr val="white"/>
              </a:solidFill>
              <a:latin typeface="Calibri"/>
            </a:endParaRPr>
          </a:p>
        </p:txBody>
      </p:sp>
      <p:sp>
        <p:nvSpPr>
          <p:cNvPr id="5" name="Content Placeholder 2"/>
          <p:cNvSpPr>
            <a:spLocks noGrp="1"/>
          </p:cNvSpPr>
          <p:nvPr>
            <p:ph idx="1"/>
          </p:nvPr>
        </p:nvSpPr>
        <p:spPr>
          <a:xfrm>
            <a:off x="3104052" y="1938256"/>
            <a:ext cx="2911073" cy="1827968"/>
          </a:xfrm>
        </p:spPr>
        <p:txBody>
          <a:bodyPr>
            <a:normAutofit lnSpcReduction="10000"/>
          </a:bodyPr>
          <a:lstStyle/>
          <a:p>
            <a:pPr marL="0" indent="0">
              <a:spcBef>
                <a:spcPts val="0"/>
              </a:spcBef>
              <a:buNone/>
            </a:pPr>
            <a:r>
              <a:rPr lang="en-GB" sz="2285" b="1" dirty="0">
                <a:solidFill>
                  <a:srgbClr val="FF0000"/>
                </a:solidFill>
              </a:rPr>
              <a:t>V</a:t>
            </a:r>
            <a:endParaRPr lang="en-GB" sz="1869" dirty="0"/>
          </a:p>
          <a:p>
            <a:pPr marL="0" indent="0">
              <a:spcBef>
                <a:spcPts val="0"/>
              </a:spcBef>
              <a:buNone/>
            </a:pPr>
            <a:r>
              <a:rPr lang="en-GB" sz="2285" b="1" dirty="0">
                <a:solidFill>
                  <a:srgbClr val="FF0000"/>
                </a:solidFill>
              </a:rPr>
              <a:t>I</a:t>
            </a:r>
            <a:endParaRPr lang="en-GB" sz="1869" dirty="0"/>
          </a:p>
          <a:p>
            <a:pPr marL="0" indent="0">
              <a:spcBef>
                <a:spcPts val="0"/>
              </a:spcBef>
              <a:buNone/>
            </a:pPr>
            <a:r>
              <a:rPr lang="en-GB" sz="2285" b="1" dirty="0">
                <a:solidFill>
                  <a:srgbClr val="FF0000"/>
                </a:solidFill>
              </a:rPr>
              <a:t>P</a:t>
            </a:r>
            <a:endParaRPr lang="en-GB" sz="1869" dirty="0"/>
          </a:p>
          <a:p>
            <a:pPr marL="0" indent="0">
              <a:spcBef>
                <a:spcPts val="0"/>
              </a:spcBef>
              <a:buNone/>
            </a:pPr>
            <a:r>
              <a:rPr lang="en-GB" sz="2285" b="1" dirty="0">
                <a:solidFill>
                  <a:srgbClr val="FF0000"/>
                </a:solidFill>
              </a:rPr>
              <a:t>E</a:t>
            </a:r>
            <a:endParaRPr lang="en-GB" sz="1869" dirty="0"/>
          </a:p>
          <a:p>
            <a:pPr marL="0" indent="0">
              <a:spcBef>
                <a:spcPts val="0"/>
              </a:spcBef>
              <a:buNone/>
            </a:pPr>
            <a:r>
              <a:rPr lang="en-GB" sz="2285" b="1" dirty="0">
                <a:solidFill>
                  <a:srgbClr val="FF0000"/>
                </a:solidFill>
              </a:rPr>
              <a:t>R</a:t>
            </a:r>
            <a:endParaRPr lang="en-GB" sz="1869" dirty="0"/>
          </a:p>
          <a:p>
            <a:pPr marL="0" indent="0">
              <a:spcBef>
                <a:spcPts val="0"/>
              </a:spcBef>
              <a:buNone/>
            </a:pPr>
            <a:r>
              <a:rPr lang="en-GB" sz="2285" b="1" dirty="0">
                <a:solidFill>
                  <a:srgbClr val="FF0000"/>
                </a:solidFill>
              </a:rPr>
              <a:t>S</a:t>
            </a:r>
            <a:endParaRPr lang="en-GB" sz="1869" dirty="0"/>
          </a:p>
        </p:txBody>
      </p:sp>
      <p:sp>
        <p:nvSpPr>
          <p:cNvPr id="2" name="Rectangle 1"/>
          <p:cNvSpPr/>
          <p:nvPr/>
        </p:nvSpPr>
        <p:spPr>
          <a:xfrm>
            <a:off x="3346412" y="1209838"/>
            <a:ext cx="2317647" cy="479470"/>
          </a:xfrm>
          <a:prstGeom prst="rect">
            <a:avLst/>
          </a:prstGeom>
          <a:noFill/>
        </p:spPr>
        <p:txBody>
          <a:bodyPr wrap="none" lIns="47479" tIns="23739" rIns="47479" bIns="23739">
            <a:spAutoFit/>
          </a:bodyPr>
          <a:lstStyle/>
          <a:p>
            <a:pPr algn="ctr" defTabSz="474779"/>
            <a:r>
              <a:rPr lang="en-GB" sz="2804" b="1" dirty="0">
                <a:ln w="12700">
                  <a:solidFill>
                    <a:srgbClr val="44546A">
                      <a:lumMod val="75000"/>
                    </a:srgbClr>
                  </a:solidFill>
                  <a:prstDash val="solid"/>
                </a:ln>
                <a:pattFill prst="dkUpDiag">
                  <a:fgClr>
                    <a:srgbClr val="44546A"/>
                  </a:fgClr>
                  <a:bgClr>
                    <a:srgbClr val="44546A">
                      <a:lumMod val="20000"/>
                      <a:lumOff val="80000"/>
                    </a:srgbClr>
                  </a:bgClr>
                </a:pattFill>
                <a:effectLst>
                  <a:outerShdw dist="38100" dir="2640000" algn="bl" rotWithShape="0">
                    <a:srgbClr val="44546A">
                      <a:lumMod val="75000"/>
                    </a:srgbClr>
                  </a:outerShdw>
                </a:effectLst>
                <a:latin typeface="Calibri"/>
              </a:rPr>
              <a:t>Reading Vipers</a:t>
            </a:r>
          </a:p>
        </p:txBody>
      </p:sp>
      <p:sp>
        <p:nvSpPr>
          <p:cNvPr id="6" name="Footer Placeholder 5"/>
          <p:cNvSpPr>
            <a:spLocks noGrp="1"/>
          </p:cNvSpPr>
          <p:nvPr>
            <p:ph type="ftr" sz="quarter" idx="11"/>
          </p:nvPr>
        </p:nvSpPr>
        <p:spPr/>
        <p:txBody>
          <a:bodyPr/>
          <a:lstStyle/>
          <a:p>
            <a:pPr defTabSz="474779"/>
            <a:r>
              <a:rPr lang="en-GB">
                <a:solidFill>
                  <a:prstClr val="black">
                    <a:lumMod val="65000"/>
                    <a:lumOff val="35000"/>
                  </a:prstClr>
                </a:solidFill>
                <a:latin typeface="Calibri"/>
              </a:rPr>
              <a:t>www.literacyshed.com (C) 2017</a:t>
            </a: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8487" y="3943350"/>
            <a:ext cx="1950681" cy="1603300"/>
          </a:xfrm>
          <a:prstGeom prst="rect">
            <a:avLst/>
          </a:prstGeom>
        </p:spPr>
      </p:pic>
      <p:pic>
        <p:nvPicPr>
          <p:cNvPr id="12" name="Picture 1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6588" y="3723874"/>
            <a:ext cx="2080674" cy="1986394"/>
          </a:xfrm>
          <a:prstGeom prst="rect">
            <a:avLst/>
          </a:prstGeom>
        </p:spPr>
      </p:pic>
    </p:spTree>
    <p:extLst>
      <p:ext uri="{BB962C8B-B14F-4D97-AF65-F5344CB8AC3E}">
        <p14:creationId xmlns:p14="http://schemas.microsoft.com/office/powerpoint/2010/main" val="276800651"/>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485748" y="934699"/>
            <a:ext cx="3232006" cy="4963658"/>
          </a:xfrm>
          <a:prstGeom prst="roundRect">
            <a:avLst/>
          </a:prstGeom>
          <a:solidFill>
            <a:schemeClr val="accent6">
              <a:lumMod val="20000"/>
              <a:lumOff val="80000"/>
            </a:schemeClr>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74779"/>
            <a:endParaRPr lang="en-GB" sz="935">
              <a:solidFill>
                <a:prstClr val="white"/>
              </a:solidFill>
              <a:latin typeface="Calibri"/>
            </a:endParaRPr>
          </a:p>
        </p:txBody>
      </p:sp>
      <p:sp>
        <p:nvSpPr>
          <p:cNvPr id="5" name="Content Placeholder 2"/>
          <p:cNvSpPr>
            <a:spLocks noGrp="1"/>
          </p:cNvSpPr>
          <p:nvPr>
            <p:ph idx="1"/>
          </p:nvPr>
        </p:nvSpPr>
        <p:spPr>
          <a:xfrm>
            <a:off x="806680" y="1664411"/>
            <a:ext cx="2911073" cy="1827968"/>
          </a:xfrm>
        </p:spPr>
        <p:txBody>
          <a:bodyPr>
            <a:normAutofit lnSpcReduction="10000"/>
          </a:bodyPr>
          <a:lstStyle/>
          <a:p>
            <a:pPr marL="0" indent="0">
              <a:spcBef>
                <a:spcPts val="0"/>
              </a:spcBef>
              <a:buNone/>
            </a:pPr>
            <a:r>
              <a:rPr lang="en-GB" sz="2285" b="1" dirty="0">
                <a:solidFill>
                  <a:srgbClr val="FF0000"/>
                </a:solidFill>
              </a:rPr>
              <a:t>V</a:t>
            </a:r>
            <a:r>
              <a:rPr lang="en-GB" sz="1869" dirty="0"/>
              <a:t>ocabulary </a:t>
            </a:r>
          </a:p>
          <a:p>
            <a:pPr marL="0" indent="0">
              <a:spcBef>
                <a:spcPts val="0"/>
              </a:spcBef>
              <a:buNone/>
            </a:pPr>
            <a:r>
              <a:rPr lang="en-GB" sz="2285" b="1" dirty="0">
                <a:solidFill>
                  <a:srgbClr val="FF0000"/>
                </a:solidFill>
              </a:rPr>
              <a:t>I</a:t>
            </a:r>
            <a:r>
              <a:rPr lang="en-GB" sz="1869" dirty="0"/>
              <a:t>nfer</a:t>
            </a:r>
          </a:p>
          <a:p>
            <a:pPr marL="0" indent="0">
              <a:spcBef>
                <a:spcPts val="0"/>
              </a:spcBef>
              <a:buNone/>
            </a:pPr>
            <a:r>
              <a:rPr lang="en-GB" sz="2285" b="1" dirty="0">
                <a:solidFill>
                  <a:srgbClr val="FF0000"/>
                </a:solidFill>
              </a:rPr>
              <a:t>P</a:t>
            </a:r>
            <a:r>
              <a:rPr lang="en-GB" sz="1869" dirty="0"/>
              <a:t>redict</a:t>
            </a:r>
          </a:p>
          <a:p>
            <a:pPr marL="0" indent="0">
              <a:spcBef>
                <a:spcPts val="0"/>
              </a:spcBef>
              <a:buNone/>
            </a:pPr>
            <a:r>
              <a:rPr lang="en-GB" sz="2285" b="1" dirty="0">
                <a:solidFill>
                  <a:srgbClr val="FF0000"/>
                </a:solidFill>
              </a:rPr>
              <a:t>E</a:t>
            </a:r>
            <a:r>
              <a:rPr lang="en-GB" sz="1869" dirty="0"/>
              <a:t>xplain</a:t>
            </a:r>
          </a:p>
          <a:p>
            <a:pPr marL="0" indent="0">
              <a:spcBef>
                <a:spcPts val="0"/>
              </a:spcBef>
              <a:buNone/>
            </a:pPr>
            <a:r>
              <a:rPr lang="en-GB" sz="2285" b="1" dirty="0">
                <a:solidFill>
                  <a:srgbClr val="FF0000"/>
                </a:solidFill>
              </a:rPr>
              <a:t>R</a:t>
            </a:r>
            <a:r>
              <a:rPr lang="en-GB" sz="1869" dirty="0"/>
              <a:t>etrieve</a:t>
            </a:r>
          </a:p>
          <a:p>
            <a:pPr marL="0" indent="0">
              <a:spcBef>
                <a:spcPts val="0"/>
              </a:spcBef>
              <a:buNone/>
            </a:pPr>
            <a:r>
              <a:rPr lang="en-GB" sz="2285" b="1" dirty="0">
                <a:solidFill>
                  <a:srgbClr val="FF0000"/>
                </a:solidFill>
              </a:rPr>
              <a:t>S</a:t>
            </a:r>
            <a:r>
              <a:rPr lang="en-GB" sz="1869" dirty="0"/>
              <a:t>ummarise</a:t>
            </a:r>
          </a:p>
        </p:txBody>
      </p:sp>
      <p:sp>
        <p:nvSpPr>
          <p:cNvPr id="2" name="Rectangle 1"/>
          <p:cNvSpPr/>
          <p:nvPr/>
        </p:nvSpPr>
        <p:spPr>
          <a:xfrm>
            <a:off x="786429" y="1057558"/>
            <a:ext cx="2317647" cy="479470"/>
          </a:xfrm>
          <a:prstGeom prst="rect">
            <a:avLst/>
          </a:prstGeom>
          <a:noFill/>
        </p:spPr>
        <p:txBody>
          <a:bodyPr wrap="none" lIns="47479" tIns="23739" rIns="47479" bIns="23739">
            <a:spAutoFit/>
          </a:bodyPr>
          <a:lstStyle/>
          <a:p>
            <a:pPr algn="ctr" defTabSz="474779"/>
            <a:r>
              <a:rPr lang="en-GB" sz="2804" b="1" dirty="0">
                <a:ln w="12700">
                  <a:solidFill>
                    <a:srgbClr val="44546A">
                      <a:lumMod val="75000"/>
                    </a:srgbClr>
                  </a:solidFill>
                  <a:prstDash val="solid"/>
                </a:ln>
                <a:pattFill prst="dkUpDiag">
                  <a:fgClr>
                    <a:srgbClr val="44546A"/>
                  </a:fgClr>
                  <a:bgClr>
                    <a:srgbClr val="44546A">
                      <a:lumMod val="20000"/>
                      <a:lumOff val="80000"/>
                    </a:srgbClr>
                  </a:bgClr>
                </a:pattFill>
                <a:effectLst>
                  <a:outerShdw dist="38100" dir="2640000" algn="bl" rotWithShape="0">
                    <a:srgbClr val="44546A">
                      <a:lumMod val="75000"/>
                    </a:srgbClr>
                  </a:outerShdw>
                </a:effectLst>
                <a:latin typeface="Calibri"/>
              </a:rPr>
              <a:t>Reading Vipers</a:t>
            </a: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5755" y="3893718"/>
            <a:ext cx="1950681" cy="1603300"/>
          </a:xfrm>
          <a:prstGeom prst="rect">
            <a:avLst/>
          </a:prstGeom>
        </p:spPr>
      </p:pic>
      <p:pic>
        <p:nvPicPr>
          <p:cNvPr id="12" name="Picture 1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585493" y="3638120"/>
            <a:ext cx="2080674" cy="1986394"/>
          </a:xfrm>
          <a:prstGeom prst="rect">
            <a:avLst/>
          </a:prstGeom>
        </p:spPr>
      </p:pic>
      <p:pic>
        <p:nvPicPr>
          <p:cNvPr id="3" name="Picture 2"/>
          <p:cNvPicPr>
            <a:picLocks noChangeAspect="1"/>
          </p:cNvPicPr>
          <p:nvPr/>
        </p:nvPicPr>
        <p:blipFill rotWithShape="1">
          <a:blip r:embed="rId5">
            <a:extLst>
              <a:ext uri="{28A0092B-C50C-407E-A947-70E740481C1C}">
                <a14:useLocalDpi xmlns:a14="http://schemas.microsoft.com/office/drawing/2010/main" val="0"/>
              </a:ext>
            </a:extLst>
          </a:blip>
          <a:srcRect l="4173" t="16410" r="4481" b="17180"/>
          <a:stretch/>
        </p:blipFill>
        <p:spPr>
          <a:xfrm>
            <a:off x="5103760" y="1102390"/>
            <a:ext cx="2466803" cy="2690114"/>
          </a:xfrm>
          <a:prstGeom prst="rect">
            <a:avLst/>
          </a:prstGeom>
        </p:spPr>
      </p:pic>
      <p:pic>
        <p:nvPicPr>
          <p:cNvPr id="7" name="Picture 6"/>
          <p:cNvPicPr>
            <a:picLocks noChangeAspect="1"/>
          </p:cNvPicPr>
          <p:nvPr/>
        </p:nvPicPr>
        <p:blipFill>
          <a:blip r:embed="rId6"/>
          <a:stretch>
            <a:fillRect/>
          </a:stretch>
        </p:blipFill>
        <p:spPr>
          <a:xfrm>
            <a:off x="5166627" y="3860786"/>
            <a:ext cx="2341067" cy="1764945"/>
          </a:xfrm>
          <a:prstGeom prst="rect">
            <a:avLst/>
          </a:prstGeom>
        </p:spPr>
      </p:pic>
    </p:spTree>
    <p:extLst>
      <p:ext uri="{BB962C8B-B14F-4D97-AF65-F5344CB8AC3E}">
        <p14:creationId xmlns:p14="http://schemas.microsoft.com/office/powerpoint/2010/main" val="4036679659"/>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57325" y="2261821"/>
            <a:ext cx="6284302" cy="2308324"/>
          </a:xfrm>
          <a:prstGeom prst="rect">
            <a:avLst/>
          </a:prstGeom>
          <a:noFill/>
        </p:spPr>
        <p:txBody>
          <a:bodyPr wrap="square" rtlCol="0">
            <a:spAutoFit/>
          </a:bodyPr>
          <a:lstStyle/>
          <a:p>
            <a:pPr algn="ctr"/>
            <a:r>
              <a:rPr lang="en-US" sz="3600" dirty="0"/>
              <a:t>If your child reads for 20 minutes a day, how many words will they be exposed to in 1 year?</a:t>
            </a:r>
            <a:endParaRPr lang="en-GB" sz="3600" dirty="0"/>
          </a:p>
        </p:txBody>
      </p:sp>
    </p:spTree>
    <p:extLst>
      <p:ext uri="{BB962C8B-B14F-4D97-AF65-F5344CB8AC3E}">
        <p14:creationId xmlns:p14="http://schemas.microsoft.com/office/powerpoint/2010/main" val="2971076381"/>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549" y="857250"/>
            <a:ext cx="5143500" cy="5143500"/>
          </a:xfrm>
          <a:prstGeom prst="rect">
            <a:avLst/>
          </a:prstGeom>
          <a:ln w="31750">
            <a:solidFill>
              <a:schemeClr val="tx1"/>
            </a:solidFill>
          </a:ln>
        </p:spPr>
      </p:pic>
      <p:sp>
        <p:nvSpPr>
          <p:cNvPr id="7" name="Rectangle 6"/>
          <p:cNvSpPr/>
          <p:nvPr/>
        </p:nvSpPr>
        <p:spPr>
          <a:xfrm>
            <a:off x="5732638" y="1091294"/>
            <a:ext cx="3241337" cy="1938992"/>
          </a:xfrm>
          <a:prstGeom prst="rect">
            <a:avLst/>
          </a:prstGeom>
          <a:noFill/>
          <a:ln w="31750">
            <a:solidFill>
              <a:schemeClr val="tx1"/>
            </a:solidFill>
          </a:ln>
        </p:spPr>
        <p:txBody>
          <a:bodyPr wrap="none" lIns="68580" tIns="34290" rIns="68580" bIns="34290">
            <a:spAutoFit/>
          </a:bodyPr>
          <a:lstStyle/>
          <a:p>
            <a:pPr algn="ctr"/>
            <a:r>
              <a:rPr lang="en-US" sz="4050" dirty="0">
                <a:ln w="0"/>
                <a:effectLst>
                  <a:outerShdw blurRad="38100" dist="19050" dir="2700000" algn="tl" rotWithShape="0">
                    <a:schemeClr val="dk1">
                      <a:alpha val="40000"/>
                    </a:schemeClr>
                  </a:outerShdw>
                </a:effectLst>
              </a:rPr>
              <a:t>Model fluent </a:t>
            </a:r>
          </a:p>
          <a:p>
            <a:pPr algn="ctr"/>
            <a:r>
              <a:rPr lang="en-US" sz="4050" dirty="0">
                <a:ln w="0"/>
                <a:effectLst>
                  <a:outerShdw blurRad="38100" dist="19050" dir="2700000" algn="tl" rotWithShape="0">
                    <a:schemeClr val="dk1">
                      <a:alpha val="40000"/>
                    </a:schemeClr>
                  </a:outerShdw>
                </a:effectLst>
              </a:rPr>
              <a:t>and expressive</a:t>
            </a:r>
          </a:p>
          <a:p>
            <a:pPr algn="ctr"/>
            <a:r>
              <a:rPr lang="en-US" sz="4050" dirty="0">
                <a:ln w="0"/>
                <a:effectLst>
                  <a:outerShdw blurRad="38100" dist="19050" dir="2700000" algn="tl" rotWithShape="0">
                    <a:schemeClr val="dk1">
                      <a:alpha val="40000"/>
                    </a:schemeClr>
                  </a:outerShdw>
                </a:effectLst>
              </a:rPr>
              <a:t>reading </a:t>
            </a:r>
          </a:p>
        </p:txBody>
      </p:sp>
      <p:pic>
        <p:nvPicPr>
          <p:cNvPr id="8" name="Picture 7"/>
          <p:cNvPicPr>
            <a:picLocks noChangeAspect="1"/>
          </p:cNvPicPr>
          <p:nvPr/>
        </p:nvPicPr>
        <p:blipFill>
          <a:blip r:embed="rId3"/>
          <a:stretch>
            <a:fillRect/>
          </a:stretch>
        </p:blipFill>
        <p:spPr>
          <a:xfrm>
            <a:off x="6027127" y="3154228"/>
            <a:ext cx="2506547" cy="2550880"/>
          </a:xfrm>
          <a:prstGeom prst="rect">
            <a:avLst/>
          </a:prstGeom>
          <a:ln w="41275">
            <a:solidFill>
              <a:schemeClr val="tx1"/>
            </a:solidFill>
          </a:ln>
        </p:spPr>
      </p:pic>
    </p:spTree>
    <p:extLst>
      <p:ext uri="{BB962C8B-B14F-4D97-AF65-F5344CB8AC3E}">
        <p14:creationId xmlns:p14="http://schemas.microsoft.com/office/powerpoint/2010/main" val="2211992805"/>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5210" y="857250"/>
            <a:ext cx="4113581" cy="5143500"/>
          </a:xfrm>
          <a:prstGeom prst="rect">
            <a:avLst/>
          </a:prstGeom>
        </p:spPr>
      </p:pic>
    </p:spTree>
    <p:extLst>
      <p:ext uri="{BB962C8B-B14F-4D97-AF65-F5344CB8AC3E}">
        <p14:creationId xmlns:p14="http://schemas.microsoft.com/office/powerpoint/2010/main" val="2172272759"/>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7E7D5E5-DA39-4508-BDFF-A79644606CD4}"/>
              </a:ext>
            </a:extLst>
          </p:cNvPr>
          <p:cNvSpPr>
            <a:spLocks noGrp="1"/>
          </p:cNvSpPr>
          <p:nvPr>
            <p:ph type="title"/>
          </p:nvPr>
        </p:nvSpPr>
        <p:spPr>
          <a:xfrm>
            <a:off x="628650" y="1381126"/>
            <a:ext cx="7886700" cy="994172"/>
          </a:xfrm>
        </p:spPr>
        <p:txBody>
          <a:bodyPr/>
          <a:lstStyle/>
          <a:p>
            <a:pPr algn="ctr"/>
            <a:r>
              <a:rPr lang="en-US" dirty="0"/>
              <a:t>Writing – From ideas to paper</a:t>
            </a:r>
            <a:endParaRPr lang="en-GB" dirty="0"/>
          </a:p>
        </p:txBody>
      </p:sp>
      <p:sp>
        <p:nvSpPr>
          <p:cNvPr id="3" name="Content Placeholder 2">
            <a:extLst>
              <a:ext uri="{FF2B5EF4-FFF2-40B4-BE49-F238E27FC236}">
                <a16:creationId xmlns:a16="http://schemas.microsoft.com/office/drawing/2014/main" xmlns="" id="{D70B3A30-9022-4C35-8793-7ED4BCC914B7}"/>
              </a:ext>
            </a:extLst>
          </p:cNvPr>
          <p:cNvSpPr>
            <a:spLocks noGrp="1"/>
          </p:cNvSpPr>
          <p:nvPr>
            <p:ph idx="1"/>
          </p:nvPr>
        </p:nvSpPr>
        <p:spPr>
          <a:xfrm>
            <a:off x="628650" y="2125266"/>
            <a:ext cx="7886700" cy="3263504"/>
          </a:xfrm>
        </p:spPr>
        <p:txBody>
          <a:bodyPr>
            <a:normAutofit lnSpcReduction="10000"/>
          </a:bodyPr>
          <a:lstStyle/>
          <a:p>
            <a:pPr marL="0" indent="0" algn="ctr">
              <a:buNone/>
            </a:pPr>
            <a:r>
              <a:rPr lang="en-US" dirty="0"/>
              <a:t>Children are taught to:</a:t>
            </a:r>
          </a:p>
          <a:p>
            <a:pPr algn="ctr"/>
            <a:r>
              <a:rPr lang="en-US" dirty="0"/>
              <a:t>Write for different purposes </a:t>
            </a:r>
          </a:p>
          <a:p>
            <a:pPr algn="ctr"/>
            <a:r>
              <a:rPr lang="en-US" dirty="0"/>
              <a:t>Use rich vocabulary</a:t>
            </a:r>
          </a:p>
          <a:p>
            <a:pPr algn="ctr"/>
            <a:r>
              <a:rPr lang="en-US" dirty="0"/>
              <a:t>Use correct grammar and punctuation</a:t>
            </a:r>
          </a:p>
          <a:p>
            <a:pPr algn="ctr"/>
            <a:r>
              <a:rPr lang="en-US" dirty="0"/>
              <a:t>Develop handwriting and spelling</a:t>
            </a:r>
          </a:p>
          <a:p>
            <a:pPr algn="ctr"/>
            <a:endParaRPr lang="en-US" dirty="0"/>
          </a:p>
          <a:p>
            <a:pPr marL="0" indent="0" algn="ctr">
              <a:buNone/>
            </a:pPr>
            <a:r>
              <a:rPr lang="en-US" dirty="0"/>
              <a:t>Writing is carefully linked to:</a:t>
            </a:r>
          </a:p>
          <a:p>
            <a:pPr algn="ctr"/>
            <a:r>
              <a:rPr lang="en-US" dirty="0"/>
              <a:t>Reading</a:t>
            </a:r>
          </a:p>
          <a:p>
            <a:pPr algn="ctr"/>
            <a:r>
              <a:rPr lang="en-US" dirty="0"/>
              <a:t>Talk and discussion</a:t>
            </a:r>
          </a:p>
          <a:p>
            <a:endParaRPr lang="en-GB" dirty="0"/>
          </a:p>
        </p:txBody>
      </p:sp>
    </p:spTree>
    <p:extLst>
      <p:ext uri="{BB962C8B-B14F-4D97-AF65-F5344CB8AC3E}">
        <p14:creationId xmlns:p14="http://schemas.microsoft.com/office/powerpoint/2010/main" val="2980376065"/>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5210" y="857250"/>
            <a:ext cx="4113581" cy="5143500"/>
          </a:xfrm>
          <a:prstGeom prst="rect">
            <a:avLst/>
          </a:prstGeom>
        </p:spPr>
      </p:pic>
    </p:spTree>
    <p:extLst>
      <p:ext uri="{BB962C8B-B14F-4D97-AF65-F5344CB8AC3E}">
        <p14:creationId xmlns:p14="http://schemas.microsoft.com/office/powerpoint/2010/main" val="2869067629"/>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hqprint">
            <a:extLst>
              <a:ext uri="{28A0092B-C50C-407E-A947-70E740481C1C}">
                <a14:useLocalDpi xmlns:a14="http://schemas.microsoft.com/office/drawing/2010/main" val="0"/>
              </a:ext>
            </a:extLst>
          </a:blip>
          <a:srcRect t="15128" b="14615"/>
          <a:stretch/>
        </p:blipFill>
        <p:spPr>
          <a:xfrm>
            <a:off x="912202" y="2420083"/>
            <a:ext cx="2077423" cy="2189285"/>
          </a:xfrm>
          <a:prstGeom prst="rect">
            <a:avLst/>
          </a:prstGeom>
        </p:spPr>
      </p:pic>
      <p:sp>
        <p:nvSpPr>
          <p:cNvPr id="3" name="TextBox 2"/>
          <p:cNvSpPr txBox="1"/>
          <p:nvPr/>
        </p:nvSpPr>
        <p:spPr>
          <a:xfrm>
            <a:off x="3527914" y="1872761"/>
            <a:ext cx="4741252" cy="3323987"/>
          </a:xfrm>
          <a:prstGeom prst="rect">
            <a:avLst/>
          </a:prstGeom>
          <a:noFill/>
        </p:spPr>
        <p:txBody>
          <a:bodyPr wrap="square" rtlCol="0">
            <a:spAutoFit/>
          </a:bodyPr>
          <a:lstStyle/>
          <a:p>
            <a:pPr marL="214313" indent="-214313">
              <a:buFont typeface="Arial" panose="020B0604020202020204" pitchFamily="34" charset="0"/>
              <a:buChar char="•"/>
            </a:pPr>
            <a:r>
              <a:rPr lang="en-US" sz="2100" dirty="0"/>
              <a:t>Encourage talk before they write</a:t>
            </a:r>
          </a:p>
          <a:p>
            <a:pPr marL="214313" indent="-214313">
              <a:buFont typeface="Arial" panose="020B0604020202020204" pitchFamily="34" charset="0"/>
              <a:buChar char="•"/>
            </a:pPr>
            <a:r>
              <a:rPr lang="en-US" sz="2100" dirty="0"/>
              <a:t>Provide opportunities for real-life writing</a:t>
            </a:r>
          </a:p>
          <a:p>
            <a:pPr marL="214313" indent="-214313">
              <a:buFont typeface="Arial" panose="020B0604020202020204" pitchFamily="34" charset="0"/>
              <a:buChar char="•"/>
            </a:pPr>
            <a:r>
              <a:rPr lang="en-US" sz="2100" dirty="0"/>
              <a:t>Retell events </a:t>
            </a:r>
          </a:p>
          <a:p>
            <a:pPr marL="214313" indent="-214313">
              <a:buFont typeface="Arial" panose="020B0604020202020204" pitchFamily="34" charset="0"/>
              <a:buChar char="•"/>
            </a:pPr>
            <a:r>
              <a:rPr lang="en-US" sz="2100" dirty="0"/>
              <a:t>Praise ideas, effort and creativity, not just spelling and handwriting!</a:t>
            </a:r>
          </a:p>
          <a:p>
            <a:pPr marL="214313" indent="-214313">
              <a:buFont typeface="Arial" panose="020B0604020202020204" pitchFamily="34" charset="0"/>
              <a:buChar char="•"/>
            </a:pPr>
            <a:r>
              <a:rPr lang="en-US" sz="2100" dirty="0"/>
              <a:t>Build rich vocabulary – use ambitious words and explain new ones</a:t>
            </a:r>
          </a:p>
          <a:p>
            <a:pPr marL="214313" indent="-214313">
              <a:buFont typeface="Arial" panose="020B0604020202020204" pitchFamily="34" charset="0"/>
              <a:buChar char="•"/>
            </a:pPr>
            <a:r>
              <a:rPr lang="en-US" sz="2100" dirty="0"/>
              <a:t>Reassure them that mistakes are part of learning</a:t>
            </a:r>
            <a:endParaRPr lang="en-GB" sz="2100" dirty="0"/>
          </a:p>
        </p:txBody>
      </p:sp>
    </p:spTree>
    <p:extLst>
      <p:ext uri="{BB962C8B-B14F-4D97-AF65-F5344CB8AC3E}">
        <p14:creationId xmlns:p14="http://schemas.microsoft.com/office/powerpoint/2010/main" val="3828803115"/>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hqprint">
            <a:extLst>
              <a:ext uri="{28A0092B-C50C-407E-A947-70E740481C1C}">
                <a14:useLocalDpi xmlns:a14="http://schemas.microsoft.com/office/drawing/2010/main" val="0"/>
              </a:ext>
            </a:extLst>
          </a:blip>
          <a:srcRect t="15128" b="14615"/>
          <a:stretch/>
        </p:blipFill>
        <p:spPr>
          <a:xfrm>
            <a:off x="912202" y="2420083"/>
            <a:ext cx="2077423" cy="2189285"/>
          </a:xfrm>
          <a:prstGeom prst="rect">
            <a:avLst/>
          </a:prstGeom>
        </p:spPr>
      </p:pic>
      <p:pic>
        <p:nvPicPr>
          <p:cNvPr id="4" name="Picture 3"/>
          <p:cNvPicPr>
            <a:picLocks noChangeAspect="1"/>
          </p:cNvPicPr>
          <p:nvPr/>
        </p:nvPicPr>
        <p:blipFill rotWithShape="1">
          <a:blip r:embed="rId3"/>
          <a:srcRect t="8571" b="11785"/>
          <a:stretch/>
        </p:blipFill>
        <p:spPr>
          <a:xfrm>
            <a:off x="4657725" y="1921669"/>
            <a:ext cx="2786063" cy="1593056"/>
          </a:xfrm>
          <a:prstGeom prst="rect">
            <a:avLst/>
          </a:prstGeom>
        </p:spPr>
      </p:pic>
      <p:sp>
        <p:nvSpPr>
          <p:cNvPr id="5" name="TextBox 4"/>
          <p:cNvSpPr txBox="1"/>
          <p:nvPr/>
        </p:nvSpPr>
        <p:spPr>
          <a:xfrm>
            <a:off x="3907632" y="3514725"/>
            <a:ext cx="4622006" cy="1269578"/>
          </a:xfrm>
          <a:prstGeom prst="rect">
            <a:avLst/>
          </a:prstGeom>
          <a:noFill/>
        </p:spPr>
        <p:txBody>
          <a:bodyPr wrap="square" rtlCol="0">
            <a:spAutoFit/>
          </a:bodyPr>
          <a:lstStyle/>
          <a:p>
            <a:r>
              <a:rPr lang="en-US" sz="2100" dirty="0"/>
              <a:t>What is a </a:t>
            </a:r>
            <a:r>
              <a:rPr lang="en-US" sz="2100" u="sng" dirty="0"/>
              <a:t>subordinating conjunction</a:t>
            </a:r>
            <a:r>
              <a:rPr lang="en-US" sz="2100" dirty="0"/>
              <a:t>?</a:t>
            </a:r>
          </a:p>
          <a:p>
            <a:r>
              <a:rPr lang="en-US" sz="2100" dirty="0"/>
              <a:t>What is a </a:t>
            </a:r>
            <a:r>
              <a:rPr lang="en-US" sz="2100" u="sng" dirty="0"/>
              <a:t>determiner</a:t>
            </a:r>
            <a:r>
              <a:rPr lang="en-US" sz="2100" dirty="0"/>
              <a:t>?</a:t>
            </a:r>
          </a:p>
          <a:p>
            <a:r>
              <a:rPr lang="en-US" sz="2100" dirty="0"/>
              <a:t>What is a </a:t>
            </a:r>
            <a:r>
              <a:rPr lang="en-US" sz="2100" u="sng" dirty="0"/>
              <a:t>polysyllabic</a:t>
            </a:r>
            <a:r>
              <a:rPr lang="en-US" sz="2100" dirty="0"/>
              <a:t> word?</a:t>
            </a:r>
          </a:p>
          <a:p>
            <a:endParaRPr lang="en-GB" sz="1350" dirty="0"/>
          </a:p>
        </p:txBody>
      </p:sp>
    </p:spTree>
    <p:extLst>
      <p:ext uri="{BB962C8B-B14F-4D97-AF65-F5344CB8AC3E}">
        <p14:creationId xmlns:p14="http://schemas.microsoft.com/office/powerpoint/2010/main" val="2152019398"/>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5B9A66A6-4074-4092-B987-432FA6A42344}"/>
              </a:ext>
            </a:extLst>
          </p:cNvPr>
          <p:cNvSpPr txBox="1">
            <a:spLocks/>
          </p:cNvSpPr>
          <p:nvPr/>
        </p:nvSpPr>
        <p:spPr>
          <a:xfrm>
            <a:off x="1598591" y="1858499"/>
            <a:ext cx="6172200" cy="85725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685800"/>
            <a:r>
              <a:rPr lang="en-GB" sz="3300" dirty="0">
                <a:solidFill>
                  <a:prstClr val="black"/>
                </a:solidFill>
                <a:latin typeface="Calibri Light" panose="020F0302020204030204"/>
              </a:rPr>
              <a:t>What is PSHCE?</a:t>
            </a:r>
          </a:p>
        </p:txBody>
      </p:sp>
      <p:sp>
        <p:nvSpPr>
          <p:cNvPr id="5" name="Content Placeholder 2">
            <a:extLst>
              <a:ext uri="{FF2B5EF4-FFF2-40B4-BE49-F238E27FC236}">
                <a16:creationId xmlns:a16="http://schemas.microsoft.com/office/drawing/2014/main" xmlns="" id="{6C57BC25-DC90-4E52-A7C3-305D58831419}"/>
              </a:ext>
            </a:extLst>
          </p:cNvPr>
          <p:cNvSpPr txBox="1">
            <a:spLocks/>
          </p:cNvSpPr>
          <p:nvPr/>
        </p:nvSpPr>
        <p:spPr>
          <a:xfrm>
            <a:off x="2213556" y="2913588"/>
            <a:ext cx="6172200" cy="26284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1450" indent="-171450" defTabSz="685800">
              <a:spcBef>
                <a:spcPts val="750"/>
              </a:spcBef>
            </a:pPr>
            <a:r>
              <a:rPr lang="en-US" sz="2100" dirty="0">
                <a:solidFill>
                  <a:prstClr val="black"/>
                </a:solidFill>
                <a:latin typeface="Calibri" panose="020F0502020204030204"/>
              </a:rPr>
              <a:t>Personal, Social, Health &amp; Citizenship Education</a:t>
            </a:r>
          </a:p>
          <a:p>
            <a:pPr marL="171450" indent="-171450" defTabSz="685800">
              <a:spcBef>
                <a:spcPts val="750"/>
              </a:spcBef>
            </a:pPr>
            <a:r>
              <a:rPr lang="en-US" sz="2100" dirty="0">
                <a:solidFill>
                  <a:prstClr val="black"/>
                </a:solidFill>
                <a:latin typeface="Calibri" panose="020F0502020204030204"/>
              </a:rPr>
              <a:t>Wellbeing, relationships and life skills</a:t>
            </a:r>
          </a:p>
          <a:p>
            <a:pPr marL="171450" indent="-171450" defTabSz="685800">
              <a:spcBef>
                <a:spcPts val="750"/>
              </a:spcBef>
            </a:pPr>
            <a:r>
              <a:rPr lang="en-US" sz="2100" dirty="0">
                <a:solidFill>
                  <a:prstClr val="black"/>
                </a:solidFill>
                <a:latin typeface="Calibri" panose="020F0502020204030204"/>
              </a:rPr>
              <a:t>Preparation for life</a:t>
            </a:r>
          </a:p>
        </p:txBody>
      </p:sp>
    </p:spTree>
    <p:extLst>
      <p:ext uri="{BB962C8B-B14F-4D97-AF65-F5344CB8AC3E}">
        <p14:creationId xmlns:p14="http://schemas.microsoft.com/office/powerpoint/2010/main" val="3190876134"/>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CECE9C-7BA0-4776-9F0E-F30C617BFFEE}"/>
              </a:ext>
            </a:extLst>
          </p:cNvPr>
          <p:cNvSpPr txBox="1">
            <a:spLocks/>
          </p:cNvSpPr>
          <p:nvPr/>
        </p:nvSpPr>
        <p:spPr>
          <a:xfrm>
            <a:off x="1415066" y="1781225"/>
            <a:ext cx="6172200" cy="85725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685800"/>
            <a:r>
              <a:rPr lang="en-GB" sz="3300" dirty="0">
                <a:solidFill>
                  <a:prstClr val="black"/>
                </a:solidFill>
                <a:latin typeface="Calibri Light" panose="020F0302020204030204"/>
              </a:rPr>
              <a:t>PSHCE at Turvey</a:t>
            </a:r>
          </a:p>
        </p:txBody>
      </p:sp>
      <p:sp>
        <p:nvSpPr>
          <p:cNvPr id="3" name="Content Placeholder 2">
            <a:extLst>
              <a:ext uri="{FF2B5EF4-FFF2-40B4-BE49-F238E27FC236}">
                <a16:creationId xmlns:a16="http://schemas.microsoft.com/office/drawing/2014/main" xmlns="" id="{4642CA1B-E599-4A05-89DC-11B59306BD6E}"/>
              </a:ext>
            </a:extLst>
          </p:cNvPr>
          <p:cNvSpPr txBox="1">
            <a:spLocks/>
          </p:cNvSpPr>
          <p:nvPr/>
        </p:nvSpPr>
        <p:spPr>
          <a:xfrm>
            <a:off x="2142723" y="2831037"/>
            <a:ext cx="6172200" cy="119592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1450" indent="-171450" defTabSz="685800">
              <a:spcBef>
                <a:spcPts val="750"/>
              </a:spcBef>
            </a:pPr>
            <a:r>
              <a:rPr lang="en-US" sz="2100" dirty="0">
                <a:solidFill>
                  <a:prstClr val="black"/>
                </a:solidFill>
                <a:latin typeface="Calibri" panose="020F0502020204030204"/>
              </a:rPr>
              <a:t>Building resilient, confident learners</a:t>
            </a:r>
          </a:p>
          <a:p>
            <a:pPr marL="171450" indent="-171450" defTabSz="685800">
              <a:spcBef>
                <a:spcPts val="750"/>
              </a:spcBef>
            </a:pPr>
            <a:r>
              <a:rPr lang="en-US" sz="2100" dirty="0">
                <a:solidFill>
                  <a:prstClr val="black"/>
                </a:solidFill>
                <a:latin typeface="Calibri" panose="020F0502020204030204"/>
              </a:rPr>
              <a:t>Follow our school virtues</a:t>
            </a:r>
          </a:p>
          <a:p>
            <a:pPr marL="171450" indent="-171450" defTabSz="685800">
              <a:spcBef>
                <a:spcPts val="750"/>
              </a:spcBef>
            </a:pPr>
            <a:r>
              <a:rPr lang="en-US" sz="2100" dirty="0">
                <a:solidFill>
                  <a:prstClr val="black"/>
                </a:solidFill>
                <a:latin typeface="Calibri" panose="020F0502020204030204"/>
              </a:rPr>
              <a:t>Using the SCARF </a:t>
            </a:r>
            <a:r>
              <a:rPr lang="en-US" sz="2100" dirty="0" err="1">
                <a:solidFill>
                  <a:prstClr val="black"/>
                </a:solidFill>
                <a:latin typeface="Calibri" panose="020F0502020204030204"/>
              </a:rPr>
              <a:t>programme</a:t>
            </a:r>
            <a:endParaRPr lang="en-US" sz="2100" dirty="0">
              <a:solidFill>
                <a:prstClr val="black"/>
              </a:solidFill>
              <a:latin typeface="Calibri" panose="020F0502020204030204"/>
            </a:endParaRPr>
          </a:p>
        </p:txBody>
      </p:sp>
    </p:spTree>
    <p:extLst>
      <p:ext uri="{BB962C8B-B14F-4D97-AF65-F5344CB8AC3E}">
        <p14:creationId xmlns:p14="http://schemas.microsoft.com/office/powerpoint/2010/main" val="3240118421"/>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00764B1-92A0-4056-AD2F-8BED1E363166}"/>
              </a:ext>
            </a:extLst>
          </p:cNvPr>
          <p:cNvSpPr txBox="1">
            <a:spLocks/>
          </p:cNvSpPr>
          <p:nvPr/>
        </p:nvSpPr>
        <p:spPr>
          <a:xfrm>
            <a:off x="2793106" y="1697513"/>
            <a:ext cx="6172200" cy="85725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800"/>
            <a:r>
              <a:rPr lang="en-GB" sz="3300" dirty="0">
                <a:solidFill>
                  <a:prstClr val="black"/>
                </a:solidFill>
                <a:latin typeface="Calibri Light" panose="020F0302020204030204"/>
              </a:rPr>
              <a:t>Why PSHCE matters?</a:t>
            </a:r>
          </a:p>
        </p:txBody>
      </p:sp>
      <p:sp>
        <p:nvSpPr>
          <p:cNvPr id="3" name="Content Placeholder 2">
            <a:extLst>
              <a:ext uri="{FF2B5EF4-FFF2-40B4-BE49-F238E27FC236}">
                <a16:creationId xmlns:a16="http://schemas.microsoft.com/office/drawing/2014/main" xmlns="" id="{B4ECD1E6-66AC-4ACD-AC23-3F98EA5DA9E6}"/>
              </a:ext>
            </a:extLst>
          </p:cNvPr>
          <p:cNvSpPr txBox="1">
            <a:spLocks/>
          </p:cNvSpPr>
          <p:nvPr/>
        </p:nvSpPr>
        <p:spPr>
          <a:xfrm>
            <a:off x="2699734" y="2617168"/>
            <a:ext cx="6172200" cy="19155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1450" indent="-171450" defTabSz="685800">
              <a:spcBef>
                <a:spcPts val="750"/>
              </a:spcBef>
            </a:pPr>
            <a:r>
              <a:rPr lang="en-US" sz="2100" dirty="0">
                <a:solidFill>
                  <a:prstClr val="black"/>
                </a:solidFill>
                <a:latin typeface="Calibri" panose="020F0502020204030204"/>
              </a:rPr>
              <a:t>Builds confidence and self-esteem </a:t>
            </a:r>
          </a:p>
          <a:p>
            <a:pPr marL="171450" indent="-171450" defTabSz="685800">
              <a:spcBef>
                <a:spcPts val="750"/>
              </a:spcBef>
            </a:pPr>
            <a:r>
              <a:rPr lang="en-US" sz="2100" dirty="0">
                <a:solidFill>
                  <a:prstClr val="black"/>
                </a:solidFill>
                <a:latin typeface="Calibri" panose="020F0502020204030204"/>
              </a:rPr>
              <a:t>Supports mental health</a:t>
            </a:r>
          </a:p>
          <a:p>
            <a:pPr marL="171450" indent="-171450" defTabSz="685800">
              <a:spcBef>
                <a:spcPts val="750"/>
              </a:spcBef>
            </a:pPr>
            <a:r>
              <a:rPr lang="en-US" sz="2100" dirty="0">
                <a:solidFill>
                  <a:prstClr val="black"/>
                </a:solidFill>
                <a:latin typeface="Calibri" panose="020F0502020204030204"/>
              </a:rPr>
              <a:t>Encourages safe choices</a:t>
            </a:r>
          </a:p>
          <a:p>
            <a:pPr marL="171450" indent="-171450" defTabSz="685800">
              <a:spcBef>
                <a:spcPts val="750"/>
              </a:spcBef>
            </a:pPr>
            <a:r>
              <a:rPr lang="en-US" sz="2100" dirty="0">
                <a:solidFill>
                  <a:prstClr val="black"/>
                </a:solidFill>
                <a:latin typeface="Calibri" panose="020F0502020204030204"/>
              </a:rPr>
              <a:t>Not just an ‘extra’ lesson</a:t>
            </a:r>
          </a:p>
        </p:txBody>
      </p:sp>
    </p:spTree>
    <p:extLst>
      <p:ext uri="{BB962C8B-B14F-4D97-AF65-F5344CB8AC3E}">
        <p14:creationId xmlns:p14="http://schemas.microsoft.com/office/powerpoint/2010/main" val="2167075289"/>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B0C976C-6A46-4353-93C1-AEB959BE30D4}"/>
              </a:ext>
            </a:extLst>
          </p:cNvPr>
          <p:cNvSpPr txBox="1">
            <a:spLocks/>
          </p:cNvSpPr>
          <p:nvPr/>
        </p:nvSpPr>
        <p:spPr>
          <a:xfrm>
            <a:off x="2506550" y="1642778"/>
            <a:ext cx="6172200" cy="85725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800"/>
            <a:r>
              <a:rPr lang="en-GB" sz="3300">
                <a:solidFill>
                  <a:prstClr val="black"/>
                </a:solidFill>
                <a:latin typeface="Calibri Light" panose="020F0302020204030204"/>
              </a:rPr>
              <a:t>The SCARF Programme</a:t>
            </a:r>
            <a:endParaRPr lang="en-GB" sz="3300" dirty="0">
              <a:solidFill>
                <a:prstClr val="black"/>
              </a:solidFill>
              <a:latin typeface="Calibri Light" panose="020F0302020204030204"/>
            </a:endParaRPr>
          </a:p>
        </p:txBody>
      </p:sp>
      <p:pic>
        <p:nvPicPr>
          <p:cNvPr id="3" name="Picture 2">
            <a:extLst>
              <a:ext uri="{FF2B5EF4-FFF2-40B4-BE49-F238E27FC236}">
                <a16:creationId xmlns:a16="http://schemas.microsoft.com/office/drawing/2014/main" xmlns="" id="{59B94098-5AB2-40D8-B741-BF28FEA73AB2}"/>
              </a:ext>
            </a:extLst>
          </p:cNvPr>
          <p:cNvPicPr>
            <a:picLocks noChangeAspect="1"/>
          </p:cNvPicPr>
          <p:nvPr/>
        </p:nvPicPr>
        <p:blipFill>
          <a:blip r:embed="rId2"/>
          <a:stretch>
            <a:fillRect/>
          </a:stretch>
        </p:blipFill>
        <p:spPr>
          <a:xfrm>
            <a:off x="2331076" y="2071403"/>
            <a:ext cx="4649273" cy="3231206"/>
          </a:xfrm>
          <a:prstGeom prst="rect">
            <a:avLst/>
          </a:prstGeom>
        </p:spPr>
      </p:pic>
    </p:spTree>
    <p:extLst>
      <p:ext uri="{BB962C8B-B14F-4D97-AF65-F5344CB8AC3E}">
        <p14:creationId xmlns:p14="http://schemas.microsoft.com/office/powerpoint/2010/main" val="182352153"/>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6DB679-DDBB-438B-BEB9-B3DE9F4DC54A}"/>
              </a:ext>
            </a:extLst>
          </p:cNvPr>
          <p:cNvSpPr txBox="1">
            <a:spLocks/>
          </p:cNvSpPr>
          <p:nvPr/>
        </p:nvSpPr>
        <p:spPr>
          <a:xfrm>
            <a:off x="2384201" y="1671755"/>
            <a:ext cx="6172200" cy="85725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800"/>
            <a:r>
              <a:rPr lang="en-GB" sz="3300" dirty="0">
                <a:solidFill>
                  <a:prstClr val="black"/>
                </a:solidFill>
                <a:latin typeface="Calibri Light" panose="020F0302020204030204"/>
              </a:rPr>
              <a:t>How PSHCE is taught?</a:t>
            </a:r>
          </a:p>
        </p:txBody>
      </p:sp>
      <p:sp>
        <p:nvSpPr>
          <p:cNvPr id="3" name="Content Placeholder 2">
            <a:extLst>
              <a:ext uri="{FF2B5EF4-FFF2-40B4-BE49-F238E27FC236}">
                <a16:creationId xmlns:a16="http://schemas.microsoft.com/office/drawing/2014/main" xmlns="" id="{5FD0E16D-39C8-4AE2-B582-FB74DD99ABED}"/>
              </a:ext>
            </a:extLst>
          </p:cNvPr>
          <p:cNvSpPr txBox="1">
            <a:spLocks/>
          </p:cNvSpPr>
          <p:nvPr/>
        </p:nvSpPr>
        <p:spPr>
          <a:xfrm>
            <a:off x="2294049" y="2668524"/>
            <a:ext cx="6172200" cy="25676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1450" indent="-171450" defTabSz="685800">
              <a:spcBef>
                <a:spcPts val="750"/>
              </a:spcBef>
            </a:pPr>
            <a:r>
              <a:rPr lang="en-US" sz="2100" dirty="0">
                <a:solidFill>
                  <a:prstClr val="black"/>
                </a:solidFill>
                <a:latin typeface="Calibri" panose="020F0502020204030204"/>
              </a:rPr>
              <a:t>Weekly lessons</a:t>
            </a:r>
          </a:p>
          <a:p>
            <a:pPr marL="171450" indent="-171450" defTabSz="685800">
              <a:spcBef>
                <a:spcPts val="750"/>
              </a:spcBef>
            </a:pPr>
            <a:r>
              <a:rPr lang="en-US" sz="2100" dirty="0">
                <a:solidFill>
                  <a:prstClr val="black"/>
                </a:solidFill>
                <a:latin typeface="Calibri" panose="020F0502020204030204"/>
              </a:rPr>
              <a:t>Discussion and reflection based– “ask it basket”</a:t>
            </a:r>
          </a:p>
          <a:p>
            <a:pPr marL="171450" indent="-171450" defTabSz="685800">
              <a:spcBef>
                <a:spcPts val="750"/>
              </a:spcBef>
            </a:pPr>
            <a:r>
              <a:rPr lang="en-US" sz="2100" dirty="0">
                <a:solidFill>
                  <a:prstClr val="black"/>
                </a:solidFill>
                <a:latin typeface="Calibri" panose="020F0502020204030204"/>
              </a:rPr>
              <a:t>Safe learning environment</a:t>
            </a:r>
          </a:p>
        </p:txBody>
      </p:sp>
    </p:spTree>
    <p:extLst>
      <p:ext uri="{BB962C8B-B14F-4D97-AF65-F5344CB8AC3E}">
        <p14:creationId xmlns:p14="http://schemas.microsoft.com/office/powerpoint/2010/main" val="1820306186"/>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C175D6-385E-4C2E-A75D-3D095E146699}"/>
              </a:ext>
            </a:extLst>
          </p:cNvPr>
          <p:cNvSpPr txBox="1">
            <a:spLocks/>
          </p:cNvSpPr>
          <p:nvPr/>
        </p:nvSpPr>
        <p:spPr>
          <a:xfrm>
            <a:off x="2802765" y="1578715"/>
            <a:ext cx="6172200" cy="85725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800"/>
            <a:r>
              <a:rPr lang="en-GB" sz="3300">
                <a:solidFill>
                  <a:prstClr val="black"/>
                </a:solidFill>
                <a:latin typeface="Calibri Light" panose="020F0302020204030204"/>
              </a:rPr>
              <a:t>Our School Virtues</a:t>
            </a:r>
            <a:endParaRPr lang="en-GB" sz="3300" dirty="0">
              <a:solidFill>
                <a:prstClr val="black"/>
              </a:solidFill>
              <a:latin typeface="Calibri Light" panose="020F0302020204030204"/>
            </a:endParaRPr>
          </a:p>
        </p:txBody>
      </p:sp>
      <p:sp>
        <p:nvSpPr>
          <p:cNvPr id="3" name="Content Placeholder 2">
            <a:extLst>
              <a:ext uri="{FF2B5EF4-FFF2-40B4-BE49-F238E27FC236}">
                <a16:creationId xmlns:a16="http://schemas.microsoft.com/office/drawing/2014/main" xmlns="" id="{A896F949-8937-49E3-B53E-33CDB57D5402}"/>
              </a:ext>
            </a:extLst>
          </p:cNvPr>
          <p:cNvSpPr txBox="1">
            <a:spLocks/>
          </p:cNvSpPr>
          <p:nvPr/>
        </p:nvSpPr>
        <p:spPr>
          <a:xfrm>
            <a:off x="555401" y="2411898"/>
            <a:ext cx="6172200" cy="13151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685800">
              <a:spcBef>
                <a:spcPts val="750"/>
              </a:spcBef>
              <a:buNone/>
            </a:pPr>
            <a:r>
              <a:rPr lang="en-US" sz="2100" dirty="0">
                <a:solidFill>
                  <a:prstClr val="black"/>
                </a:solidFill>
                <a:latin typeface="Calibri" panose="020F0502020204030204"/>
              </a:rPr>
              <a:t>Foundation of </a:t>
            </a:r>
            <a:endParaRPr lang="en-US" sz="2100" dirty="0" smtClean="0">
              <a:solidFill>
                <a:prstClr val="black"/>
              </a:solidFill>
              <a:latin typeface="Calibri" panose="020F0502020204030204"/>
            </a:endParaRPr>
          </a:p>
          <a:p>
            <a:pPr marL="0" indent="0" defTabSz="685800">
              <a:spcBef>
                <a:spcPts val="750"/>
              </a:spcBef>
              <a:buNone/>
            </a:pPr>
            <a:r>
              <a:rPr lang="en-US" sz="2100" dirty="0" smtClean="0">
                <a:solidFill>
                  <a:prstClr val="black"/>
                </a:solidFill>
                <a:latin typeface="Calibri" panose="020F0502020204030204"/>
              </a:rPr>
              <a:t>every </a:t>
            </a:r>
            <a:r>
              <a:rPr lang="en-US" sz="2100" dirty="0">
                <a:solidFill>
                  <a:prstClr val="black"/>
                </a:solidFill>
                <a:latin typeface="Calibri" panose="020F0502020204030204"/>
              </a:rPr>
              <a:t>lesson.</a:t>
            </a:r>
          </a:p>
          <a:p>
            <a:pPr marL="0" indent="0" defTabSz="685800">
              <a:spcBef>
                <a:spcPts val="750"/>
              </a:spcBef>
              <a:buNone/>
            </a:pPr>
            <a:r>
              <a:rPr lang="en-US" sz="2100" dirty="0">
                <a:solidFill>
                  <a:prstClr val="black"/>
                </a:solidFill>
                <a:latin typeface="Calibri" panose="020F0502020204030204"/>
              </a:rPr>
              <a:t>Real life scenarios.</a:t>
            </a:r>
          </a:p>
          <a:p>
            <a:pPr marL="171450" indent="-171450" defTabSz="685800">
              <a:spcBef>
                <a:spcPts val="750"/>
              </a:spcBef>
            </a:pPr>
            <a:endParaRPr lang="en-US" sz="2100" dirty="0">
              <a:solidFill>
                <a:prstClr val="black"/>
              </a:solidFill>
              <a:latin typeface="Calibri" panose="020F0502020204030204"/>
            </a:endParaRPr>
          </a:p>
        </p:txBody>
      </p:sp>
      <p:graphicFrame>
        <p:nvGraphicFramePr>
          <p:cNvPr id="4" name="Table 3">
            <a:extLst>
              <a:ext uri="{FF2B5EF4-FFF2-40B4-BE49-F238E27FC236}">
                <a16:creationId xmlns:a16="http://schemas.microsoft.com/office/drawing/2014/main" xmlns="" id="{985C4991-C3A5-479C-BB9A-FEE1CC12EC71}"/>
              </a:ext>
            </a:extLst>
          </p:cNvPr>
          <p:cNvGraphicFramePr>
            <a:graphicFrameLocks noGrp="1"/>
          </p:cNvGraphicFramePr>
          <p:nvPr>
            <p:extLst>
              <p:ext uri="{D42A27DB-BD31-4B8C-83A1-F6EECF244321}">
                <p14:modId xmlns:p14="http://schemas.microsoft.com/office/powerpoint/2010/main" val="436737479"/>
              </p:ext>
            </p:extLst>
          </p:nvPr>
        </p:nvGraphicFramePr>
        <p:xfrm>
          <a:off x="2802766" y="2223188"/>
          <a:ext cx="5564922" cy="3274786"/>
        </p:xfrm>
        <a:graphic>
          <a:graphicData uri="http://schemas.openxmlformats.org/drawingml/2006/table">
            <a:tbl>
              <a:tblPr/>
              <a:tblGrid>
                <a:gridCol w="2832805">
                  <a:extLst>
                    <a:ext uri="{9D8B030D-6E8A-4147-A177-3AD203B41FA5}">
                      <a16:colId xmlns:a16="http://schemas.microsoft.com/office/drawing/2014/main" xmlns="" val="3190519738"/>
                    </a:ext>
                  </a:extLst>
                </a:gridCol>
                <a:gridCol w="2732117">
                  <a:extLst>
                    <a:ext uri="{9D8B030D-6E8A-4147-A177-3AD203B41FA5}">
                      <a16:colId xmlns:a16="http://schemas.microsoft.com/office/drawing/2014/main" xmlns="" val="2542774642"/>
                    </a:ext>
                  </a:extLst>
                </a:gridCol>
              </a:tblGrid>
              <a:tr h="254258">
                <a:tc>
                  <a:txBody>
                    <a:bodyPr/>
                    <a:lstStyle/>
                    <a:p>
                      <a:r>
                        <a:rPr lang="en-GB" sz="1100" u="sng"/>
                        <a:t>School Virtue</a:t>
                      </a:r>
                    </a:p>
                  </a:txBody>
                  <a:tcPr marL="41396" marR="41396" marT="20698" marB="20698" anchor="ctr">
                    <a:lnL>
                      <a:noFill/>
                    </a:lnL>
                    <a:lnR>
                      <a:noFill/>
                    </a:lnR>
                    <a:lnT>
                      <a:noFill/>
                    </a:lnT>
                    <a:lnB>
                      <a:noFill/>
                    </a:lnB>
                  </a:tcPr>
                </a:tc>
                <a:tc>
                  <a:txBody>
                    <a:bodyPr/>
                    <a:lstStyle/>
                    <a:p>
                      <a:r>
                        <a:rPr lang="en-GB" sz="1100" u="sng" dirty="0"/>
                        <a:t>How PSHE Supports It</a:t>
                      </a:r>
                    </a:p>
                  </a:txBody>
                  <a:tcPr marL="41396" marR="41396" marT="20698" marB="20698" anchor="ctr">
                    <a:lnL>
                      <a:noFill/>
                    </a:lnL>
                    <a:lnR>
                      <a:noFill/>
                    </a:lnR>
                    <a:lnT>
                      <a:noFill/>
                    </a:lnT>
                    <a:lnB>
                      <a:noFill/>
                    </a:lnB>
                  </a:tcPr>
                </a:tc>
                <a:extLst>
                  <a:ext uri="{0D108BD9-81ED-4DB2-BD59-A6C34878D82A}">
                    <a16:rowId xmlns:a16="http://schemas.microsoft.com/office/drawing/2014/main" xmlns="" val="804389103"/>
                  </a:ext>
                </a:extLst>
              </a:tr>
              <a:tr h="636817">
                <a:tc>
                  <a:txBody>
                    <a:bodyPr/>
                    <a:lstStyle/>
                    <a:p>
                      <a:r>
                        <a:rPr lang="en-GB" sz="1100" b="1" dirty="0"/>
                        <a:t>Temperance</a:t>
                      </a:r>
                      <a:r>
                        <a:rPr lang="en-GB" sz="1100" dirty="0"/>
                        <a:t> (self-control, balance)</a:t>
                      </a:r>
                    </a:p>
                  </a:txBody>
                  <a:tcPr marL="41396" marR="41396" marT="20698" marB="20698" anchor="ctr">
                    <a:lnL>
                      <a:noFill/>
                    </a:lnL>
                    <a:lnR>
                      <a:noFill/>
                    </a:lnR>
                    <a:lnT>
                      <a:noFill/>
                    </a:lnT>
                    <a:lnB>
                      <a:noFill/>
                    </a:lnB>
                  </a:tcPr>
                </a:tc>
                <a:tc>
                  <a:txBody>
                    <a:bodyPr/>
                    <a:lstStyle/>
                    <a:p>
                      <a:r>
                        <a:rPr lang="en-US" sz="1100"/>
                        <a:t>Helps children manage emotions, resist peer pressure, and make thoughtful choices.</a:t>
                      </a:r>
                    </a:p>
                  </a:txBody>
                  <a:tcPr marL="41396" marR="41396" marT="20698" marB="20698" anchor="ctr">
                    <a:lnL>
                      <a:noFill/>
                    </a:lnL>
                    <a:lnR>
                      <a:noFill/>
                    </a:lnR>
                    <a:lnT>
                      <a:noFill/>
                    </a:lnT>
                    <a:lnB>
                      <a:noFill/>
                    </a:lnB>
                  </a:tcPr>
                </a:tc>
                <a:extLst>
                  <a:ext uri="{0D108BD9-81ED-4DB2-BD59-A6C34878D82A}">
                    <a16:rowId xmlns:a16="http://schemas.microsoft.com/office/drawing/2014/main" xmlns="" val="3132137040"/>
                  </a:ext>
                </a:extLst>
              </a:tr>
              <a:tr h="475652">
                <a:tc>
                  <a:txBody>
                    <a:bodyPr/>
                    <a:lstStyle/>
                    <a:p>
                      <a:r>
                        <a:rPr lang="en-GB" sz="1100" b="1" dirty="0"/>
                        <a:t>Service</a:t>
                      </a:r>
                      <a:r>
                        <a:rPr lang="en-GB" sz="1100" dirty="0"/>
                        <a:t> (helping others, caring)</a:t>
                      </a:r>
                    </a:p>
                  </a:txBody>
                  <a:tcPr marL="41396" marR="41396" marT="20698" marB="20698" anchor="ctr">
                    <a:lnL>
                      <a:noFill/>
                    </a:lnL>
                    <a:lnR>
                      <a:noFill/>
                    </a:lnR>
                    <a:lnT>
                      <a:noFill/>
                    </a:lnT>
                    <a:lnB>
                      <a:noFill/>
                    </a:lnB>
                  </a:tcPr>
                </a:tc>
                <a:tc>
                  <a:txBody>
                    <a:bodyPr/>
                    <a:lstStyle/>
                    <a:p>
                      <a:r>
                        <a:rPr lang="en-US" sz="1100"/>
                        <a:t>Encourages empathy, teamwork, and supporting peers.</a:t>
                      </a:r>
                    </a:p>
                  </a:txBody>
                  <a:tcPr marL="41396" marR="41396" marT="20698" marB="20698" anchor="ctr">
                    <a:lnL>
                      <a:noFill/>
                    </a:lnL>
                    <a:lnR>
                      <a:noFill/>
                    </a:lnR>
                    <a:lnT>
                      <a:noFill/>
                    </a:lnT>
                    <a:lnB>
                      <a:noFill/>
                    </a:lnB>
                  </a:tcPr>
                </a:tc>
                <a:extLst>
                  <a:ext uri="{0D108BD9-81ED-4DB2-BD59-A6C34878D82A}">
                    <a16:rowId xmlns:a16="http://schemas.microsoft.com/office/drawing/2014/main" xmlns="" val="1447820010"/>
                  </a:ext>
                </a:extLst>
              </a:tr>
              <a:tr h="475652">
                <a:tc>
                  <a:txBody>
                    <a:bodyPr/>
                    <a:lstStyle/>
                    <a:p>
                      <a:r>
                        <a:rPr lang="en-US" sz="1100" b="1"/>
                        <a:t>Integrity</a:t>
                      </a:r>
                      <a:r>
                        <a:rPr lang="en-US" sz="1100"/>
                        <a:t> (honesty, doing the right thing)</a:t>
                      </a:r>
                    </a:p>
                  </a:txBody>
                  <a:tcPr marL="41396" marR="41396" marT="20698" marB="20698" anchor="ctr">
                    <a:lnL>
                      <a:noFill/>
                    </a:lnL>
                    <a:lnR>
                      <a:noFill/>
                    </a:lnR>
                    <a:lnT>
                      <a:noFill/>
                    </a:lnT>
                    <a:lnB>
                      <a:noFill/>
                    </a:lnB>
                  </a:tcPr>
                </a:tc>
                <a:tc>
                  <a:txBody>
                    <a:bodyPr/>
                    <a:lstStyle/>
                    <a:p>
                      <a:r>
                        <a:rPr lang="en-US" sz="1100" dirty="0"/>
                        <a:t>Builds honesty, fairness, and ethical decision-making.</a:t>
                      </a:r>
                    </a:p>
                  </a:txBody>
                  <a:tcPr marL="41396" marR="41396" marT="20698" marB="20698" anchor="ctr">
                    <a:lnL>
                      <a:noFill/>
                    </a:lnL>
                    <a:lnR>
                      <a:noFill/>
                    </a:lnR>
                    <a:lnT>
                      <a:noFill/>
                    </a:lnT>
                    <a:lnB>
                      <a:noFill/>
                    </a:lnB>
                  </a:tcPr>
                </a:tc>
                <a:extLst>
                  <a:ext uri="{0D108BD9-81ED-4DB2-BD59-A6C34878D82A}">
                    <a16:rowId xmlns:a16="http://schemas.microsoft.com/office/drawing/2014/main" xmlns="" val="1165981622"/>
                  </a:ext>
                </a:extLst>
              </a:tr>
              <a:tr h="475652">
                <a:tc>
                  <a:txBody>
                    <a:bodyPr/>
                    <a:lstStyle/>
                    <a:p>
                      <a:r>
                        <a:rPr lang="en-US" sz="1100" b="1"/>
                        <a:t>Ambition</a:t>
                      </a:r>
                      <a:r>
                        <a:rPr lang="en-US" sz="1100"/>
                        <a:t> (striving to achieve, self-motivation)</a:t>
                      </a:r>
                    </a:p>
                  </a:txBody>
                  <a:tcPr marL="41396" marR="41396" marT="20698" marB="20698" anchor="ctr">
                    <a:lnL>
                      <a:noFill/>
                    </a:lnL>
                    <a:lnR>
                      <a:noFill/>
                    </a:lnR>
                    <a:lnT>
                      <a:noFill/>
                    </a:lnT>
                    <a:lnB>
                      <a:noFill/>
                    </a:lnB>
                  </a:tcPr>
                </a:tc>
                <a:tc>
                  <a:txBody>
                    <a:bodyPr/>
                    <a:lstStyle/>
                    <a:p>
                      <a:r>
                        <a:rPr lang="en-US" sz="1100"/>
                        <a:t>Supports goal-setting, resilience, and confidence.</a:t>
                      </a:r>
                    </a:p>
                  </a:txBody>
                  <a:tcPr marL="41396" marR="41396" marT="20698" marB="20698" anchor="ctr">
                    <a:lnL>
                      <a:noFill/>
                    </a:lnL>
                    <a:lnR>
                      <a:noFill/>
                    </a:lnR>
                    <a:lnT>
                      <a:noFill/>
                    </a:lnT>
                    <a:lnB>
                      <a:noFill/>
                    </a:lnB>
                  </a:tcPr>
                </a:tc>
                <a:extLst>
                  <a:ext uri="{0D108BD9-81ED-4DB2-BD59-A6C34878D82A}">
                    <a16:rowId xmlns:a16="http://schemas.microsoft.com/office/drawing/2014/main" xmlns="" val="1142560115"/>
                  </a:ext>
                </a:extLst>
              </a:tr>
              <a:tr h="481103">
                <a:tc>
                  <a:txBody>
                    <a:bodyPr/>
                    <a:lstStyle/>
                    <a:p>
                      <a:r>
                        <a:rPr lang="en-US" sz="1100" b="1"/>
                        <a:t>Courage</a:t>
                      </a:r>
                      <a:r>
                        <a:rPr lang="en-US" sz="1100"/>
                        <a:t> (facing challenges, standing up for right)</a:t>
                      </a:r>
                    </a:p>
                  </a:txBody>
                  <a:tcPr marL="41396" marR="41396" marT="20698" marB="20698" anchor="ctr">
                    <a:lnL>
                      <a:noFill/>
                    </a:lnL>
                    <a:lnR>
                      <a:noFill/>
                    </a:lnR>
                    <a:lnT>
                      <a:noFill/>
                    </a:lnT>
                    <a:lnB>
                      <a:noFill/>
                    </a:lnB>
                  </a:tcPr>
                </a:tc>
                <a:tc>
                  <a:txBody>
                    <a:bodyPr/>
                    <a:lstStyle/>
                    <a:p>
                      <a:r>
                        <a:rPr lang="en-US" sz="1100"/>
                        <a:t>Teaches children to speak up, try new things, and face difficult situations safely.</a:t>
                      </a:r>
                    </a:p>
                  </a:txBody>
                  <a:tcPr marL="41396" marR="41396" marT="20698" marB="20698" anchor="ctr">
                    <a:lnL>
                      <a:noFill/>
                    </a:lnL>
                    <a:lnR>
                      <a:noFill/>
                    </a:lnR>
                    <a:lnT>
                      <a:noFill/>
                    </a:lnT>
                    <a:lnB>
                      <a:noFill/>
                    </a:lnB>
                  </a:tcPr>
                </a:tc>
                <a:extLst>
                  <a:ext uri="{0D108BD9-81ED-4DB2-BD59-A6C34878D82A}">
                    <a16:rowId xmlns:a16="http://schemas.microsoft.com/office/drawing/2014/main" xmlns="" val="3686245778"/>
                  </a:ext>
                </a:extLst>
              </a:tr>
              <a:tr h="475652">
                <a:tc>
                  <a:txBody>
                    <a:bodyPr/>
                    <a:lstStyle/>
                    <a:p>
                      <a:r>
                        <a:rPr lang="en-US" sz="1100" b="1" dirty="0"/>
                        <a:t>Wisdom</a:t>
                      </a:r>
                      <a:r>
                        <a:rPr lang="en-US" sz="1100" dirty="0"/>
                        <a:t> (thinking, reflecting, making good decisions)</a:t>
                      </a:r>
                    </a:p>
                  </a:txBody>
                  <a:tcPr marL="41396" marR="41396" marT="20698" marB="20698" anchor="ctr">
                    <a:lnL>
                      <a:noFill/>
                    </a:lnL>
                    <a:lnR>
                      <a:noFill/>
                    </a:lnR>
                    <a:lnT>
                      <a:noFill/>
                    </a:lnT>
                    <a:lnB>
                      <a:noFill/>
                    </a:lnB>
                  </a:tcPr>
                </a:tc>
                <a:tc>
                  <a:txBody>
                    <a:bodyPr/>
                    <a:lstStyle/>
                    <a:p>
                      <a:r>
                        <a:rPr lang="en-US" sz="1100" dirty="0"/>
                        <a:t>Encourages reflection, decision-making, and learning from experiences.</a:t>
                      </a:r>
                    </a:p>
                  </a:txBody>
                  <a:tcPr marL="41396" marR="41396" marT="20698" marB="20698" anchor="ctr">
                    <a:lnL>
                      <a:noFill/>
                    </a:lnL>
                    <a:lnR>
                      <a:noFill/>
                    </a:lnR>
                    <a:lnT>
                      <a:noFill/>
                    </a:lnT>
                    <a:lnB>
                      <a:noFill/>
                    </a:lnB>
                  </a:tcPr>
                </a:tc>
                <a:extLst>
                  <a:ext uri="{0D108BD9-81ED-4DB2-BD59-A6C34878D82A}">
                    <a16:rowId xmlns:a16="http://schemas.microsoft.com/office/drawing/2014/main" xmlns="" val="426754888"/>
                  </a:ext>
                </a:extLst>
              </a:tr>
            </a:tbl>
          </a:graphicData>
        </a:graphic>
      </p:graphicFrame>
    </p:spTree>
    <p:extLst>
      <p:ext uri="{BB962C8B-B14F-4D97-AF65-F5344CB8AC3E}">
        <p14:creationId xmlns:p14="http://schemas.microsoft.com/office/powerpoint/2010/main" val="3806705850"/>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B7C152C1-089D-4B68-8319-D7B58B3E51EA}"/>
              </a:ext>
            </a:extLst>
          </p:cNvPr>
          <p:cNvSpPr txBox="1">
            <a:spLocks/>
          </p:cNvSpPr>
          <p:nvPr/>
        </p:nvSpPr>
        <p:spPr>
          <a:xfrm>
            <a:off x="1679687" y="2897124"/>
            <a:ext cx="6172200" cy="25676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1450" indent="-171450" defTabSz="685800">
              <a:spcBef>
                <a:spcPts val="750"/>
              </a:spcBef>
            </a:pPr>
            <a:r>
              <a:rPr lang="en-US" sz="2100" dirty="0">
                <a:solidFill>
                  <a:prstClr val="black"/>
                </a:solidFill>
                <a:latin typeface="Calibri" panose="020F0502020204030204"/>
              </a:rPr>
              <a:t>Hands up if you have had to make a choice today?</a:t>
            </a:r>
          </a:p>
          <a:p>
            <a:pPr marL="171450" indent="-171450" defTabSz="685800">
              <a:spcBef>
                <a:spcPts val="750"/>
              </a:spcBef>
            </a:pPr>
            <a:r>
              <a:rPr lang="en-US" sz="2100" dirty="0">
                <a:solidFill>
                  <a:prstClr val="black"/>
                </a:solidFill>
                <a:latin typeface="Calibri" panose="020F0502020204030204"/>
              </a:rPr>
              <a:t>Keep your hand up if you had to think about the risks and then decide</a:t>
            </a:r>
          </a:p>
          <a:p>
            <a:pPr marL="171450" indent="-171450" defTabSz="685800">
              <a:spcBef>
                <a:spcPts val="750"/>
              </a:spcBef>
            </a:pPr>
            <a:r>
              <a:rPr lang="en-US" sz="2100" dirty="0">
                <a:solidFill>
                  <a:prstClr val="black"/>
                </a:solidFill>
                <a:latin typeface="Calibri" panose="020F0502020204030204"/>
              </a:rPr>
              <a:t>Keep up if you want to discuss what the choice was and your decision behind it. </a:t>
            </a:r>
          </a:p>
        </p:txBody>
      </p:sp>
      <p:sp>
        <p:nvSpPr>
          <p:cNvPr id="5" name="Title 1">
            <a:extLst>
              <a:ext uri="{FF2B5EF4-FFF2-40B4-BE49-F238E27FC236}">
                <a16:creationId xmlns:a16="http://schemas.microsoft.com/office/drawing/2014/main" xmlns="" id="{7E6C9AEA-1B09-4FD3-8B2A-964970C17F92}"/>
              </a:ext>
            </a:extLst>
          </p:cNvPr>
          <p:cNvSpPr txBox="1">
            <a:spLocks/>
          </p:cNvSpPr>
          <p:nvPr/>
        </p:nvSpPr>
        <p:spPr>
          <a:xfrm>
            <a:off x="2027014" y="1757480"/>
            <a:ext cx="6172200" cy="85725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800"/>
            <a:r>
              <a:rPr lang="en-US" sz="3300" dirty="0">
                <a:solidFill>
                  <a:prstClr val="black"/>
                </a:solidFill>
                <a:latin typeface="Calibri Light" panose="020F0302020204030204"/>
              </a:rPr>
              <a:t>L</a:t>
            </a:r>
            <a:r>
              <a:rPr lang="en-GB" sz="3300" dirty="0">
                <a:solidFill>
                  <a:prstClr val="black"/>
                </a:solidFill>
                <a:latin typeface="Calibri Light" panose="020F0302020204030204"/>
              </a:rPr>
              <a:t>inking to everyday scenarios </a:t>
            </a:r>
          </a:p>
        </p:txBody>
      </p:sp>
    </p:spTree>
    <p:extLst>
      <p:ext uri="{BB962C8B-B14F-4D97-AF65-F5344CB8AC3E}">
        <p14:creationId xmlns:p14="http://schemas.microsoft.com/office/powerpoint/2010/main" val="1907008872"/>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05E300-CE73-40F8-BD3D-BA5EC9C3A309}"/>
              </a:ext>
            </a:extLst>
          </p:cNvPr>
          <p:cNvSpPr txBox="1">
            <a:spLocks/>
          </p:cNvSpPr>
          <p:nvPr/>
        </p:nvSpPr>
        <p:spPr>
          <a:xfrm>
            <a:off x="2476004" y="1631702"/>
            <a:ext cx="6172200" cy="85725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800"/>
            <a:r>
              <a:rPr lang="en-GB" sz="3300">
                <a:solidFill>
                  <a:prstClr val="black"/>
                </a:solidFill>
                <a:latin typeface="Calibri Light" panose="020F0302020204030204"/>
              </a:rPr>
              <a:t>How Parents Can Help</a:t>
            </a:r>
          </a:p>
        </p:txBody>
      </p:sp>
      <p:sp>
        <p:nvSpPr>
          <p:cNvPr id="3" name="Content Placeholder 2">
            <a:extLst>
              <a:ext uri="{FF2B5EF4-FFF2-40B4-BE49-F238E27FC236}">
                <a16:creationId xmlns:a16="http://schemas.microsoft.com/office/drawing/2014/main" xmlns="" id="{F75AB83D-EDE4-4619-8596-12FE562A92A4}"/>
              </a:ext>
            </a:extLst>
          </p:cNvPr>
          <p:cNvSpPr txBox="1">
            <a:spLocks/>
          </p:cNvSpPr>
          <p:nvPr/>
        </p:nvSpPr>
        <p:spPr>
          <a:xfrm>
            <a:off x="-935327" y="2429027"/>
            <a:ext cx="6172200" cy="14180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1450" indent="-171450" algn="ctr" defTabSz="685800">
              <a:spcBef>
                <a:spcPts val="750"/>
              </a:spcBef>
            </a:pPr>
            <a:r>
              <a:rPr lang="en-US" sz="2100" dirty="0">
                <a:solidFill>
                  <a:prstClr val="black"/>
                </a:solidFill>
                <a:latin typeface="Calibri" panose="020F0502020204030204"/>
              </a:rPr>
              <a:t>Talk about feelings</a:t>
            </a:r>
          </a:p>
          <a:p>
            <a:pPr marL="171450" indent="-171450" algn="ctr" defTabSz="685800">
              <a:spcBef>
                <a:spcPts val="750"/>
              </a:spcBef>
            </a:pPr>
            <a:r>
              <a:rPr lang="en-US" sz="2100" dirty="0">
                <a:solidFill>
                  <a:prstClr val="black"/>
                </a:solidFill>
                <a:latin typeface="Calibri" panose="020F0502020204030204"/>
              </a:rPr>
              <a:t>Reinforce messages</a:t>
            </a:r>
          </a:p>
          <a:p>
            <a:pPr marL="171450" indent="-171450" algn="ctr" defTabSz="685800">
              <a:spcBef>
                <a:spcPts val="750"/>
              </a:spcBef>
            </a:pPr>
            <a:r>
              <a:rPr lang="en-US" sz="2100" dirty="0">
                <a:solidFill>
                  <a:prstClr val="black"/>
                </a:solidFill>
                <a:latin typeface="Calibri" panose="020F0502020204030204"/>
              </a:rPr>
              <a:t>Encourage problem-solving</a:t>
            </a:r>
          </a:p>
        </p:txBody>
      </p:sp>
      <p:pic>
        <p:nvPicPr>
          <p:cNvPr id="4" name="Picture 3">
            <a:extLst>
              <a:ext uri="{FF2B5EF4-FFF2-40B4-BE49-F238E27FC236}">
                <a16:creationId xmlns:a16="http://schemas.microsoft.com/office/drawing/2014/main" xmlns="" id="{4FCDC60F-33CD-44EB-B9C1-9B8102D71446}"/>
              </a:ext>
            </a:extLst>
          </p:cNvPr>
          <p:cNvPicPr>
            <a:picLocks noChangeAspect="1"/>
          </p:cNvPicPr>
          <p:nvPr/>
        </p:nvPicPr>
        <p:blipFill>
          <a:blip r:embed="rId2"/>
          <a:stretch>
            <a:fillRect/>
          </a:stretch>
        </p:blipFill>
        <p:spPr>
          <a:xfrm>
            <a:off x="4050476" y="2330276"/>
            <a:ext cx="4143818" cy="2237501"/>
          </a:xfrm>
          <a:prstGeom prst="rect">
            <a:avLst/>
          </a:prstGeom>
        </p:spPr>
      </p:pic>
      <p:sp>
        <p:nvSpPr>
          <p:cNvPr id="5" name="Oval 4">
            <a:extLst>
              <a:ext uri="{FF2B5EF4-FFF2-40B4-BE49-F238E27FC236}">
                <a16:creationId xmlns:a16="http://schemas.microsoft.com/office/drawing/2014/main" xmlns="" id="{8E738BD7-8239-4A2F-A286-F0A64C989769}"/>
              </a:ext>
            </a:extLst>
          </p:cNvPr>
          <p:cNvSpPr/>
          <p:nvPr/>
        </p:nvSpPr>
        <p:spPr>
          <a:xfrm>
            <a:off x="5274946" y="4280620"/>
            <a:ext cx="287158" cy="287157"/>
          </a:xfrm>
          <a:prstGeom prst="ellipse">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spTree>
    <p:extLst>
      <p:ext uri="{BB962C8B-B14F-4D97-AF65-F5344CB8AC3E}">
        <p14:creationId xmlns:p14="http://schemas.microsoft.com/office/powerpoint/2010/main" val="4278153010"/>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6B4A54-18A3-463F-A8BD-575F29F650ED}"/>
              </a:ext>
            </a:extLst>
          </p:cNvPr>
          <p:cNvSpPr txBox="1">
            <a:spLocks/>
          </p:cNvSpPr>
          <p:nvPr/>
        </p:nvSpPr>
        <p:spPr>
          <a:xfrm>
            <a:off x="2799545" y="1612106"/>
            <a:ext cx="6172200" cy="85725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800"/>
            <a:r>
              <a:rPr lang="en-GB" sz="3300">
                <a:solidFill>
                  <a:prstClr val="black"/>
                </a:solidFill>
                <a:latin typeface="Calibri Light" panose="020F0302020204030204"/>
              </a:rPr>
              <a:t>Working Together</a:t>
            </a:r>
          </a:p>
        </p:txBody>
      </p:sp>
      <p:sp>
        <p:nvSpPr>
          <p:cNvPr id="3" name="Content Placeholder 2">
            <a:extLst>
              <a:ext uri="{FF2B5EF4-FFF2-40B4-BE49-F238E27FC236}">
                <a16:creationId xmlns:a16="http://schemas.microsoft.com/office/drawing/2014/main" xmlns="" id="{BDF0CBC7-5C7E-401B-8A19-8F5AB4052F57}"/>
              </a:ext>
            </a:extLst>
          </p:cNvPr>
          <p:cNvSpPr txBox="1">
            <a:spLocks/>
          </p:cNvSpPr>
          <p:nvPr/>
        </p:nvSpPr>
        <p:spPr>
          <a:xfrm>
            <a:off x="2799545" y="2606278"/>
            <a:ext cx="6172200" cy="339447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1450" indent="-171450" defTabSz="685800">
              <a:spcBef>
                <a:spcPts val="750"/>
              </a:spcBef>
            </a:pPr>
            <a:r>
              <a:rPr lang="en-US" sz="2100">
                <a:solidFill>
                  <a:prstClr val="black"/>
                </a:solidFill>
                <a:latin typeface="Calibri" panose="020F0502020204030204"/>
              </a:rPr>
              <a:t>School and home partnership</a:t>
            </a:r>
          </a:p>
          <a:p>
            <a:pPr marL="171450" indent="-171450" defTabSz="685800">
              <a:spcBef>
                <a:spcPts val="750"/>
              </a:spcBef>
            </a:pPr>
            <a:r>
              <a:rPr lang="en-US" sz="2100">
                <a:solidFill>
                  <a:prstClr val="black"/>
                </a:solidFill>
                <a:latin typeface="Calibri" panose="020F0502020204030204"/>
              </a:rPr>
              <a:t>Consistent messages</a:t>
            </a:r>
          </a:p>
          <a:p>
            <a:pPr marL="171450" indent="-171450" defTabSz="685800">
              <a:spcBef>
                <a:spcPts val="750"/>
              </a:spcBef>
            </a:pPr>
            <a:r>
              <a:rPr lang="en-US" sz="2100">
                <a:solidFill>
                  <a:prstClr val="black"/>
                </a:solidFill>
                <a:latin typeface="Calibri" panose="020F0502020204030204"/>
              </a:rPr>
              <a:t>Supporting wellbeing</a:t>
            </a:r>
            <a:endParaRPr lang="en-US" sz="2100" dirty="0">
              <a:solidFill>
                <a:prstClr val="black"/>
              </a:solidFill>
              <a:latin typeface="Calibri" panose="020F0502020204030204"/>
            </a:endParaRPr>
          </a:p>
        </p:txBody>
      </p:sp>
    </p:spTree>
    <p:extLst>
      <p:ext uri="{BB962C8B-B14F-4D97-AF65-F5344CB8AC3E}">
        <p14:creationId xmlns:p14="http://schemas.microsoft.com/office/powerpoint/2010/main" val="361668691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910</TotalTime>
  <Words>5031</Words>
  <Application>Microsoft Office PowerPoint</Application>
  <PresentationFormat>On-screen Show (4:3)</PresentationFormat>
  <Paragraphs>630</Paragraphs>
  <Slides>86</Slides>
  <Notes>54</Notes>
  <HiddenSlides>0</HiddenSlides>
  <MMClips>0</MMClips>
  <ScaleCrop>false</ScaleCrop>
  <HeadingPairs>
    <vt:vector size="4" baseType="variant">
      <vt:variant>
        <vt:lpstr>Theme</vt:lpstr>
      </vt:variant>
      <vt:variant>
        <vt:i4>6</vt:i4>
      </vt:variant>
      <vt:variant>
        <vt:lpstr>Slide Titles</vt:lpstr>
      </vt:variant>
      <vt:variant>
        <vt:i4>86</vt:i4>
      </vt:variant>
    </vt:vector>
  </HeadingPairs>
  <TitlesOfParts>
    <vt:vector size="92" baseType="lpstr">
      <vt:lpstr>Office Theme</vt:lpstr>
      <vt:lpstr>Custom Design</vt:lpstr>
      <vt:lpstr>1_Office Theme</vt:lpstr>
      <vt:lpstr>2_Office Theme</vt:lpstr>
      <vt:lpstr>3_Office Theme</vt:lpstr>
      <vt:lpstr>4_Office Theme</vt:lpstr>
      <vt:lpstr>Welcome</vt:lpstr>
      <vt:lpstr>PowerPoint Presentation</vt:lpstr>
      <vt:lpstr>What Do We Mean by Good Character?</vt:lpstr>
      <vt:lpstr>Why is Character Education Important?</vt:lpstr>
      <vt:lpstr>PowerPoint Presentation</vt:lpstr>
      <vt:lpstr>PowerPoint Presentation</vt:lpstr>
      <vt:lpstr>PowerPoint Presentation</vt:lpstr>
      <vt:lpstr>How parents can help to develop character:</vt:lpstr>
      <vt:lpstr>Weblinks:</vt:lpstr>
      <vt:lpstr>Developing Resilience and Wellbeing</vt:lpstr>
      <vt:lpstr>As part of our commitment to character education and the virtues that underpin our school ethos, a key focus of our work is helping children to develop resilience.</vt:lpstr>
      <vt:lpstr>Why does it matter?</vt:lpstr>
      <vt:lpstr>Wellbeing is more than just feelings</vt:lpstr>
      <vt:lpstr>Resilience is not something that can be taught in isolation or gained through ease. To develop strong character, children must experience challenge. They need opportunities to try, to struggle, to make mistakes, and sometimes to fail.</vt:lpstr>
      <vt:lpstr>PowerPoint Presentation</vt:lpstr>
      <vt:lpstr>We grow stronger by gradually increasing the challenge</vt:lpstr>
      <vt:lpstr>Our role as adults,both at school and at home,is to provide that support without removing the challenge. This means helping children to become problem-solvers, rather than fixing everything for them or fighting their battles.</vt:lpstr>
      <vt:lpstr>What does this look like in school?</vt:lpstr>
      <vt:lpstr>Growth mindset and the power of yet</vt:lpstr>
      <vt:lpstr>We also place great importance on talking openly about emotional wellbeing, just as we do about physical health.</vt:lpstr>
      <vt:lpstr>Parents as powerful role models</vt:lpstr>
      <vt:lpstr>Validate emotions – don’t rush to fix</vt:lpstr>
      <vt:lpstr>A safe and predictable environment is essential for this process. Consistent routines help children feel secure and ready to learn. </vt:lpstr>
      <vt:lpstr>When should you be worried?</vt:lpstr>
      <vt:lpstr>What to do</vt:lpstr>
      <vt:lpstr>PowerPoint Presentation</vt:lpstr>
      <vt:lpstr>By working together (school and home) we can help children develop the resilience they need not only to succeed academically, but to thrive in life beyond the classroom.</vt:lpstr>
      <vt:lpstr>Welcome &amp; Purpose</vt:lpstr>
      <vt:lpstr>What Is a Broad and Balanced Curriculum?</vt:lpstr>
      <vt:lpstr>Subjects Included</vt:lpstr>
      <vt:lpstr>Why Science Is Taught as a Standalone Subject</vt:lpstr>
      <vt:lpstr>Creativity Is Paramount</vt:lpstr>
      <vt:lpstr>Curriculum Mapping</vt:lpstr>
      <vt:lpstr>Yearly &amp; Two-Yearly Curriculum Cycles</vt:lpstr>
      <vt:lpstr>How All This Benefits Your Child</vt:lpstr>
      <vt:lpstr>Working Together</vt:lpstr>
      <vt:lpstr>Physical Education and Sport – What does it look  like at Turvey?</vt:lpstr>
      <vt:lpstr>PE and sport premium </vt:lpstr>
      <vt:lpstr>How can you support your child</vt:lpstr>
      <vt:lpstr>In Summary</vt:lpstr>
      <vt:lpstr>PowerPoint Presentation</vt:lpstr>
      <vt:lpstr>Aims</vt:lpstr>
      <vt:lpstr>Why Maths Matters</vt:lpstr>
      <vt:lpstr>The Mastery Approach (White Rose Maths)</vt:lpstr>
      <vt:lpstr>Curriculum Overview</vt:lpstr>
      <vt:lpstr>Time to have a go!</vt:lpstr>
      <vt:lpstr>Concrete–Pictorial–Abstract (CPA)</vt:lpstr>
      <vt:lpstr>Part–Part–Whole</vt:lpstr>
      <vt:lpstr>Calculation Policy</vt:lpstr>
      <vt:lpstr>Addition and Subtraction</vt:lpstr>
      <vt:lpstr>Multiplication and Division</vt:lpstr>
      <vt:lpstr>Fractions</vt:lpstr>
      <vt:lpstr>Mathematical Language</vt:lpstr>
      <vt:lpstr>Fluency</vt:lpstr>
      <vt:lpstr>Supporting Maths at Home</vt:lpstr>
      <vt:lpstr>Tip 1 – Understanding the basics</vt:lpstr>
      <vt:lpstr>Tip 2 – Number Bonds</vt:lpstr>
      <vt:lpstr>Tip 3 – Multiply and divide</vt:lpstr>
      <vt:lpstr>Tip 4 – Problem solve</vt:lpstr>
      <vt:lpstr>Tip 5 – Play with numbers</vt:lpstr>
      <vt:lpstr>When Maths Feels Hard</vt:lpstr>
      <vt:lpstr>Support in School</vt:lpstr>
      <vt:lpstr>Working Together</vt:lpstr>
      <vt:lpstr>Why is English important?</vt:lpstr>
      <vt:lpstr>What is Oracy?</vt:lpstr>
      <vt:lpstr>PowerPoint Presentation</vt:lpstr>
      <vt:lpstr>Phonics – building blocks of reading </vt:lpstr>
      <vt:lpstr>Developing Life Long Readers</vt:lpstr>
      <vt:lpstr>PowerPoint Presentation</vt:lpstr>
      <vt:lpstr>PowerPoint Presentation</vt:lpstr>
      <vt:lpstr>PowerPoint Presentation</vt:lpstr>
      <vt:lpstr>PowerPoint Presentation</vt:lpstr>
      <vt:lpstr>PowerPoint Presentation</vt:lpstr>
      <vt:lpstr>Writing – From ideas to paper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Character Education and can it be taught?</dc:title>
  <dc:subject/>
  <dc:creator>Sharon Coles</dc:creator>
  <cp:keywords/>
  <dc:description>generated using python-pptx</dc:description>
  <cp:lastModifiedBy>Staff</cp:lastModifiedBy>
  <cp:revision>31</cp:revision>
  <cp:lastPrinted>2026-01-12T17:31:43Z</cp:lastPrinted>
  <dcterms:created xsi:type="dcterms:W3CDTF">2013-01-27T09:14:16Z</dcterms:created>
  <dcterms:modified xsi:type="dcterms:W3CDTF">2026-01-12T19:01:10Z</dcterms:modified>
  <cp:category/>
</cp:coreProperties>
</file>