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3"/>
  </p:handoutMasterIdLst>
  <p:sldIdLst>
    <p:sldId id="256" r:id="rId2"/>
    <p:sldId id="257" r:id="rId3"/>
    <p:sldId id="279" r:id="rId4"/>
    <p:sldId id="280" r:id="rId5"/>
    <p:sldId id="281" r:id="rId6"/>
    <p:sldId id="313" r:id="rId7"/>
    <p:sldId id="299" r:id="rId8"/>
    <p:sldId id="302" r:id="rId9"/>
    <p:sldId id="304" r:id="rId10"/>
    <p:sldId id="306" r:id="rId11"/>
    <p:sldId id="307" r:id="rId12"/>
    <p:sldId id="309" r:id="rId13"/>
    <p:sldId id="264" r:id="rId14"/>
    <p:sldId id="314" r:id="rId15"/>
    <p:sldId id="284" r:id="rId16"/>
    <p:sldId id="286" r:id="rId17"/>
    <p:sldId id="285" r:id="rId18"/>
    <p:sldId id="315" r:id="rId19"/>
    <p:sldId id="269" r:id="rId20"/>
    <p:sldId id="316" r:id="rId21"/>
    <p:sldId id="292" r:id="rId22"/>
    <p:sldId id="293" r:id="rId23"/>
    <p:sldId id="271" r:id="rId24"/>
    <p:sldId id="259" r:id="rId25"/>
    <p:sldId id="260" r:id="rId26"/>
    <p:sldId id="261" r:id="rId27"/>
    <p:sldId id="272" r:id="rId28"/>
    <p:sldId id="300" r:id="rId29"/>
    <p:sldId id="294" r:id="rId30"/>
    <p:sldId id="295" r:id="rId31"/>
    <p:sldId id="282" r:id="rId3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52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0B96592-07AA-4541-AE04-F8BF859B56FD}" type="datetimeFigureOut">
              <a:rPr lang="en-GB" smtClean="0"/>
              <a:t>19/04/2023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4AE8A5F-8D69-4273-BACA-1D90DD5D4C0C}" type="slidenum">
              <a:rPr lang="en-GB" smtClean="0"/>
              <a:t>‹#›</a:t>
            </a:fld>
            <a:endParaRPr lang="en-GB"/>
          </a:p>
        </p:txBody>
      </p:sp>
    </p:spTree>
    <p:extLst>
      <p:ext uri="{BB962C8B-B14F-4D97-AF65-F5344CB8AC3E}">
        <p14:creationId xmlns:p14="http://schemas.microsoft.com/office/powerpoint/2010/main" val="349368673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DF370A0-410C-41DE-9775-18F29EA9418A}"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1634877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F370A0-410C-41DE-9775-18F29EA9418A}"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349811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F370A0-410C-41DE-9775-18F29EA9418A}"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376776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F370A0-410C-41DE-9775-18F29EA9418A}"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2063587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DF370A0-410C-41DE-9775-18F29EA9418A}" type="datetimeFigureOut">
              <a:rPr lang="en-GB" smtClean="0"/>
              <a:t>19/04/2023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2636210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F370A0-410C-41DE-9775-18F29EA9418A}" type="datetimeFigureOut">
              <a:rPr lang="en-GB" smtClean="0"/>
              <a:t>19/04/2023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390168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F370A0-410C-41DE-9775-18F29EA9418A}" type="datetimeFigureOut">
              <a:rPr lang="en-GB" smtClean="0"/>
              <a:t>19/04/2023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2531882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F370A0-410C-41DE-9775-18F29EA9418A}"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981640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F370A0-410C-41DE-9775-18F29EA9418A}"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1208603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F370A0-410C-41DE-9775-18F29EA9418A}"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2538105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F370A0-410C-41DE-9775-18F29EA9418A}"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3086C-7407-482B-9509-2597AE526635}" type="slidenum">
              <a:rPr lang="en-GB" smtClean="0"/>
              <a:t>‹#›</a:t>
            </a:fld>
            <a:endParaRPr lang="en-GB"/>
          </a:p>
        </p:txBody>
      </p:sp>
    </p:spTree>
    <p:extLst>
      <p:ext uri="{BB962C8B-B14F-4D97-AF65-F5344CB8AC3E}">
        <p14:creationId xmlns:p14="http://schemas.microsoft.com/office/powerpoint/2010/main" val="25207517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F370A0-410C-41DE-9775-18F29EA9418A}" type="datetimeFigureOut">
              <a:rPr lang="en-GB" smtClean="0"/>
              <a:t>19/04/2023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23086C-7407-482B-9509-2597AE526635}" type="slidenum">
              <a:rPr lang="en-GB" smtClean="0"/>
              <a:t>‹#›</a:t>
            </a:fld>
            <a:endParaRPr lang="en-GB"/>
          </a:p>
        </p:txBody>
      </p:sp>
    </p:spTree>
    <p:extLst>
      <p:ext uri="{BB962C8B-B14F-4D97-AF65-F5344CB8AC3E}">
        <p14:creationId xmlns:p14="http://schemas.microsoft.com/office/powerpoint/2010/main" val="28735634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gi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gi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4.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http://www.google.co.uk/url?sa=i&amp;rct=j&amp;q=&amp;esrc=s&amp;source=images&amp;cd=&amp;cad=rja&amp;uact=8&amp;ved=0ahUKEwjMl8KGktvRAhVJuBoKHaULC6oQjRwIBw&amp;url=http://clipartix.com/breakfast-clipart/&amp;bvm=bv.144686652,d.ZGg&amp;psig=AFQjCNEBrWdukKmLMP3hrJXXvdEux0zMcA&amp;ust=1485359649736438"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8"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912776" y="725795"/>
            <a:ext cx="7475647" cy="4401205"/>
          </a:xfrm>
          <a:prstGeom prst="rect">
            <a:avLst/>
          </a:prstGeom>
          <a:noFill/>
        </p:spPr>
        <p:txBody>
          <a:bodyPr wrap="square" rtlCol="0">
            <a:spAutoFit/>
          </a:bodyPr>
          <a:lstStyle/>
          <a:p>
            <a:pPr algn="ctr"/>
            <a:r>
              <a:rPr lang="en-GB" sz="4000" dirty="0" err="1">
                <a:solidFill>
                  <a:schemeClr val="bg1"/>
                </a:solidFill>
                <a:latin typeface="Comic Sans MS" panose="030F0702030302020204" pitchFamily="66" charset="0"/>
              </a:rPr>
              <a:t>Sats</a:t>
            </a:r>
            <a:r>
              <a:rPr lang="en-GB" sz="4000" dirty="0">
                <a:solidFill>
                  <a:schemeClr val="bg1"/>
                </a:solidFill>
                <a:latin typeface="Comic Sans MS" panose="030F0702030302020204" pitchFamily="66" charset="0"/>
              </a:rPr>
              <a:t> Information Session</a:t>
            </a:r>
          </a:p>
          <a:p>
            <a:pPr algn="ctr"/>
            <a:endParaRPr lang="en-GB" sz="4800" dirty="0">
              <a:solidFill>
                <a:schemeClr val="bg1"/>
              </a:solidFill>
              <a:latin typeface="Comic Sans MS" panose="030F0702030302020204" pitchFamily="66" charset="0"/>
            </a:endParaRPr>
          </a:p>
          <a:p>
            <a:pPr algn="ctr"/>
            <a:endParaRPr lang="en-GB" sz="4800" dirty="0">
              <a:solidFill>
                <a:schemeClr val="bg1"/>
              </a:solidFill>
              <a:latin typeface="Comic Sans MS" panose="030F0702030302020204" pitchFamily="66" charset="0"/>
            </a:endParaRPr>
          </a:p>
          <a:p>
            <a:pPr algn="ctr"/>
            <a:endParaRPr lang="en-GB" sz="4800" dirty="0">
              <a:solidFill>
                <a:schemeClr val="bg1"/>
              </a:solidFill>
              <a:latin typeface="Comic Sans MS" panose="030F0702030302020204" pitchFamily="66" charset="0"/>
            </a:endParaRPr>
          </a:p>
          <a:p>
            <a:pPr algn="ctr"/>
            <a:endParaRPr lang="en-GB" sz="4800" dirty="0">
              <a:solidFill>
                <a:schemeClr val="bg1"/>
              </a:solidFill>
              <a:latin typeface="Comic Sans MS" panose="030F0702030302020204" pitchFamily="66" charset="0"/>
            </a:endParaRPr>
          </a:p>
          <a:p>
            <a:pPr algn="ctr"/>
            <a:endParaRPr lang="en-GB" sz="4800" dirty="0">
              <a:solidFill>
                <a:schemeClr val="bg1"/>
              </a:solidFill>
              <a:latin typeface="Comic Sans MS" panose="030F0702030302020204" pitchFamily="66" charset="0"/>
            </a:endParaRPr>
          </a:p>
        </p:txBody>
      </p:sp>
      <p:pic>
        <p:nvPicPr>
          <p:cNvPr id="102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9192" y="1772816"/>
            <a:ext cx="2298912" cy="3236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826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8"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53345" y="428178"/>
            <a:ext cx="7704855" cy="5755422"/>
          </a:xfrm>
          <a:prstGeom prst="rect">
            <a:avLst/>
          </a:prstGeom>
          <a:noFill/>
        </p:spPr>
        <p:txBody>
          <a:bodyPr wrap="square" rtlCol="0">
            <a:spAutoFit/>
          </a:bodyPr>
          <a:lstStyle/>
          <a:p>
            <a:pPr algn="ctr"/>
            <a:r>
              <a:rPr lang="en-GB" sz="4800" b="1" u="sng" dirty="0">
                <a:solidFill>
                  <a:schemeClr val="bg1"/>
                </a:solidFill>
                <a:latin typeface="Comic Sans MS" panose="030F0702030302020204" pitchFamily="66" charset="0"/>
              </a:rPr>
              <a:t>What are SATs?</a:t>
            </a:r>
          </a:p>
          <a:p>
            <a:pPr algn="ctr"/>
            <a:endParaRPr lang="en-GB" sz="4800" b="1" u="sng" dirty="0">
              <a:solidFill>
                <a:schemeClr val="bg1"/>
              </a:solidFill>
              <a:latin typeface="Comic Sans MS" panose="030F0702030302020204" pitchFamily="66" charset="0"/>
            </a:endParaRPr>
          </a:p>
          <a:p>
            <a:pPr algn="ctr"/>
            <a:endParaRPr lang="en-GB" sz="4800" dirty="0">
              <a:solidFill>
                <a:schemeClr val="bg1"/>
              </a:solidFill>
              <a:latin typeface="Comic Sans MS" panose="030F0702030302020204" pitchFamily="66" charset="0"/>
            </a:endParaRPr>
          </a:p>
          <a:p>
            <a:pPr algn="ctr"/>
            <a:endParaRPr lang="en-GB" sz="4800" dirty="0">
              <a:solidFill>
                <a:schemeClr val="bg1"/>
              </a:solidFill>
              <a:latin typeface="Comic Sans MS" panose="030F0702030302020204" pitchFamily="66" charset="0"/>
            </a:endParaRPr>
          </a:p>
          <a:p>
            <a:pPr algn="ctr"/>
            <a:endParaRPr lang="en-GB" sz="3200" dirty="0">
              <a:solidFill>
                <a:schemeClr val="bg1"/>
              </a:solidFill>
              <a:latin typeface="Comic Sans MS" panose="030F0702030302020204" pitchFamily="66" charset="0"/>
            </a:endParaRPr>
          </a:p>
          <a:p>
            <a:pPr algn="ctr"/>
            <a:r>
              <a:rPr lang="en-GB" sz="3600" dirty="0">
                <a:solidFill>
                  <a:schemeClr val="bg1"/>
                </a:solidFill>
                <a:latin typeface="Comic Sans MS" panose="030F0702030302020204" pitchFamily="66" charset="0"/>
              </a:rPr>
              <a:t>SATs stands for </a:t>
            </a:r>
            <a:r>
              <a:rPr lang="en-GB" sz="3600" dirty="0">
                <a:solidFill>
                  <a:srgbClr val="FF0000"/>
                </a:solidFill>
                <a:latin typeface="Comic Sans MS" panose="030F0702030302020204" pitchFamily="66" charset="0"/>
              </a:rPr>
              <a:t>S</a:t>
            </a:r>
            <a:r>
              <a:rPr lang="en-GB" sz="3600" dirty="0">
                <a:solidFill>
                  <a:schemeClr val="bg1"/>
                </a:solidFill>
                <a:latin typeface="Comic Sans MS" panose="030F0702030302020204" pitchFamily="66" charset="0"/>
              </a:rPr>
              <a:t>tatutory </a:t>
            </a:r>
            <a:r>
              <a:rPr lang="en-GB" sz="3600" dirty="0">
                <a:solidFill>
                  <a:srgbClr val="FF0000"/>
                </a:solidFill>
                <a:latin typeface="Comic Sans MS" panose="030F0702030302020204" pitchFamily="66" charset="0"/>
              </a:rPr>
              <a:t>A</a:t>
            </a:r>
            <a:r>
              <a:rPr lang="en-GB" sz="3600" dirty="0">
                <a:solidFill>
                  <a:schemeClr val="bg1"/>
                </a:solidFill>
                <a:latin typeface="Comic Sans MS" panose="030F0702030302020204" pitchFamily="66" charset="0"/>
              </a:rPr>
              <a:t>ssessment </a:t>
            </a:r>
            <a:r>
              <a:rPr lang="en-GB" sz="3600" dirty="0">
                <a:solidFill>
                  <a:srgbClr val="FF0000"/>
                </a:solidFill>
                <a:latin typeface="Comic Sans MS" panose="030F0702030302020204" pitchFamily="66" charset="0"/>
              </a:rPr>
              <a:t>T</a:t>
            </a:r>
            <a:r>
              <a:rPr lang="en-GB" sz="3600" dirty="0">
                <a:solidFill>
                  <a:schemeClr val="bg1"/>
                </a:solidFill>
                <a:latin typeface="Comic Sans MS" panose="030F0702030302020204" pitchFamily="66" charset="0"/>
              </a:rPr>
              <a:t>ests and are held at the end of Key Stage 1 [Year2] and Key Stage 2 [Year 6]</a:t>
            </a:r>
            <a:endParaRPr lang="en-GB" sz="3200" dirty="0">
              <a:solidFill>
                <a:schemeClr val="bg1"/>
              </a:solidFill>
              <a:latin typeface="Comic Sans MS" panose="030F0702030302020204" pitchFamily="66" charset="0"/>
            </a:endParaRPr>
          </a:p>
        </p:txBody>
      </p:sp>
      <p:sp>
        <p:nvSpPr>
          <p:cNvPr id="4" name="AutoShape 2" descr="data:image/png;base64,iVBORw0KGgoAAAANSUhEUgAAAMUAAAD/CAMAAAB2B+IJAAACGVBMVEX///8AAAD/+gDy8vL/2wD/zwD/2QD/3gD/zgH+8gD/1gD/9QD+6AH/8AD/cwDg4OD+4wC/y+P+0gH///z+5gH/4QD++wD6///r6+ve3t739xn+6wD4+PjD0On+9wAAAAj/bQAmKS/8eAT6YAampqaKiorOzs6WlpbF0eqtra03NzfBwcEVFRX9aABlZWV4eHj8jAAlJSVbW1tPT08or8/R0dFERERra2va4Oy4uLgPDw+7x+XExMTp6vUAS6FycnKJkJ/9switAB38vAb9nAAeHh4AWbSyJBkhir0ASaf7xAL8gANWWWEhJCr69uv8VAv6hjo3LgD558/65LT7pgX67tn8mgD6yIH+uVb7qXX6mF/53Kny/hj7y6z3r4f1vJ77fzAie4wca60oq9EkkcNag7Pw1bwtX6oklqp8k7umu9QXW2ggfbT4so3zoHmq3OmFsbhxw9omnceNpsoWPUEAT537x3L5oUn1n3weh54xZa6Hm58WTlj4lF9taQgkIAC/rQ7iaALYxQ2IfQ2USQs3OQC5UwY8GwVrMw7RthWZlAEAABk/RwbY0Qfb1ABbVAu7twC7mwlnRwhQRgCsdlacOQDdowbbq43CowiJcg7QhRnLgBHitxPGaRX6oS4WFTCHFhzYng23OBghAACpZg50fY5qXwddIQASHgOqlQmWnLLcbyudZ2RoYJWTc37HeVfBnZZ4ZIDSbz1gLIegAAAgAElEQVR4nO2dj38T15XoNZZljX6NpJE0kpEsD/IvYRC2sTHCxsZCdkpkYgM17uLFQHCDE5W026R+u83ukgTabEMaQl/6sm0Du5vsc97D3Xbf9i/cc869MxrJox8jjQ2f9+E0bgiyRver8/Oee++Mw+n4/0FeUbw88ori5ZFXFC+PvKJ4eeQVxcsjryh0SQ2PDI1NTkyOjRwL7vuAcyNDp0anx4ZGzh3cN9b5lU8PjQpGOXk2pb2UOnum6iXhTOU1W6VDitPnZ3B0J45y4SDD9NpJ+o83ql4Szpy2Y9g10hFFkMZ5aaEczvYxCS9M01gne4On8N/TC2X+St9smb92steuwevSCcUxYigDQViXvmx5V/vapxeALlz12iV6YcS24XPpgGIEB1rm48xm8/ksG+wsG+wlHYG/NDsLfwwTx6TN7tE+xZAgjO7B6GbDc05tUKlEno27DCoioDx9QARfc9Jr2b0TgDFhL0bbFGOCsJvtm53NJvS/itD/z7HBoh7yxqvjqwjSF55EJbb7uabSLgVAgCJms2bvTyHHbDhv9n3PIeEu+nibH2wqbVIMC8ICmEyef/+1ksrOhutdGTHQOc6198mm0ibFknCJIOpIxFH3JcIIvwE5pr1PNpX2KAYFoRyezcfrvW6uIf5aKjzbt2dvvG2PYkaYBu9tEGcijTjmZsNZ8PCZtj7aVKxTOHt7QRULffXtqalAoMKMORK0qz60dJ3TI9NaXbfXF55raDiNJA/5T7vQ6JANhVXrFMdPGavTchgo2v5QCFPGi411CtIihXNkCT9uYndhrxze2700Gu6QIowXKu8t7C4xjRxr+2J0wZZ+q5fK712qT8Go+7LZjimoxsIrlc8Tx0Si+fvqX7CVXxrGecGeXp9iWdcRxRxdhV8JSFjJPtz29VqiOA564LVrNg+l39xcPt8RBXh3Pj8353QmWB0MHIgx2PYFW6CAoPgGGoCx8MPCrv0wmTJkmtRclirdjjCaDwWmEUcBYjafqk5l7YbZaoFrRpxgXX3hfsA42+ZVmlJAhptGl679RXsguICJ9ZU78I1mFCmAgAo8HLd11PsE/J1qqxPtzZ6aUcCMrgzmlDpYiAhiZLHtM9bW+5tQOHFGF549hA4iViXYFWorjTcZH3hFo3mEfRLBEnGhXWU0oZik2VA7F7YsmArRwdt5b2MKJ5bgs4egChQ+IW8nTDWmOEtzukPqq2dZmBpq462NRwgZD1JF3YmpvZKHqgoLtjbe2phiTFhqPDO1U+bYrGO0jbc2pjgpTGYPjQLnTm+0594NKY7PHCbFHJ/HtlFMNaBw4hR14VAtKkwTjfOW31qfIsj63lCRHxIFZu9sGTmW9q2rNZG6FKdREaxnfEgxypnFmR91P4XjFt9a5+9xklomhkPSBEoqD9UzFYUWy6k6FKCJmTJq+BAZaDg47xtDDEsfXIdiiWkCa4+DrclrJQ6fSrNwSysD5hRD1Ng/rAKqWvK8nrKyMmBK4aQJ3mEU5GaCGKOCMGHhLaYUYJizfeGsTaOyLBDc96xlP1MKSDyHNaswkzlWilhY+jOjgHo8TE5xuI6tSwRqdPSM1nueZhRjwtG+8Gz7rb+OZc7qYpMZxShNUw85UxglNRsuW6rRzSio7/Hi3MJBC5gzVkzKhCJIFC8ozDJhsbYjinMCWtSLppjskKIXLDIbzr6gAEUCFLixp+W2hckvJiBvQqS1c1RWBfyi30r2NqFICZQvXmSkZR301tOemdImaSH4BTpGnjU7W+9MmVEcF1hf80V5Rsryfpc6ddQJnOU13AZxYBKh7S7WJkqmFCNMGS/IM+CTs9PW5kmmFAmBbX96IRufcXUMa0ELxWCdud4p3juYO2ybisQRghZcrSxkmFNgG2cC19UPO1Cx5dYZq+2DOkYziNtFaZfDXOO9TvZJBD4nT1srRi23cuqZPu5anqDdpNm5A16a1IfCNn+WZ6wv4Nd1YNpjshDOavt68wfXXsOL8y3FfeHddnY/1w9DtP96aSGb5btYDq4kyc/Osq3o2ezCCaGdrRQNgmnvBF1xcnevTE3ng4q7kXN7C7sndxf2drWdcBa7tE3WL4b03WRLB0VxblKolTPWTbfx0HrHSMP9VOQeAMUxCkejJ4eOnR0cm2S6b2fXWtOhDVPvVyjX36zctgxCNBod6a189alh7Jeft1sXTM5N8z2btkoKCoSlfR6QONnOkndLXzCU6ru2dzwn6kwghmesbwZpiYLN/uw1qZG6ocg5LSxZvFhrIxtly5Q25vBUg8yWn7S6AaE1CjCpCXuXAgYb9AbyMEeydgKrRSuZtnuf1HSDiJrPnrGrjqoWLNXLYRvbnjNC/dXgfN8BUeDCzFFcAE3ZU6c767fMIqnwgVE4TrBVMrt8Y7R+sZQPH5RFMZuaxn21bBWfNNKBWoaEU6Z/H4ngGZMli6eWWvdXrNRncLP5LJ7Cw5lTvO0ZR8p5zjy1RbBMzy4Ik9auZyHqnMN66hJtOGfHIGdnnW1pg7b8HxX6TWIFbtfGDojFo65WYudpOitxaY+dvZ1t20lw2wq1CMr5eITMkn0ZzuHy3l4Z24JW61prGYBPOEZhSgNTp7Y2HUUgBoX7ZhfOY2t/D+fCc3OplHPu9CCfacy0sUPKYh7r1Q8mCVTn1l3lSJkfSGSNjr5ZdoF+slCaD2Nfdmbi1MnRGau7J9qgcDjOzlQwymBW5tqYC5vPRyJsa8FRBtG/BBynRvbCe2Cr57kv9MIcY/QA/YLL8ZGTnAJ70vt9I8IPss6andBAPGqI93/43fMHPb/7jl9q1NDPDF6yuCWn7dO4wdPYeMODGeFsIlLpvEU4Qx91TrKGnpx+ppjt4/oiFIq5u91u96fPvztRk8nzlywWtR3Ud9jMXWJmDS7KN7Q583jOIZzdm+bnmDSFpJys5ZSdnUSH+MwdAwJ3N4jbfaLGn7Nhm3qDLUhqgieQ2XC18DsDTO8ZbyUQNnTN+vv7H/hDIDFC+bT2ZC7anKVuTie1dooFrPPlPv34GB2CW9AC2dHdcrZyVwR66QRBfPh5Mhr1R6MIEgp9VDPXmMN14kOj4P1DCJE0XBhkeW/h0lEWQrm8cQmPF+KL5d1LDKG//zt/0p9M+v3AgSTRavvBLTkTwrCVKq3Tec/g0r6uGAuizz/9or/f7BXhypOuAEiSBED8ye+Eo/qhWCfbq/Z/rlspbjqfvRkTiKaEDx+6YzH/gy+Mf9evMaQ9KAEmwJH0P8AVOEzi+Tw4WRYKqf6P1csrh0kBdvUrGF1/PxkL/OuXv/+0OwYUsVDy8aNf/1/6O4F+vrj/6EEaIHwoFZSk51G/MLEALjRLvvOG0P8LSVKlu45Wd/J2ThGJb0jSx795/nuQ3/zuKYROzAPgtPAly4VCKfT4wZNHDx8+fPTAp6S70lXCWEAeXwHvmj6zu3v+EuDOPBAzkiTl3m3VqjqliMSvwQdmSrIse709PT3d8A8wAEQ0KedWQQbWPOmuLkVRYMxpXxr+XBHkQBJfwPPRfc0q7z+XZVFcVjNSbqPF+XGnFPGrqqQul+BjOQemMWAATRRWB0hWl3H4NeOvAUGWwJNHIM8hHfbIskscV8GqMistHRTsjCLiQE0siy4RKLwMwg0QEEADaxwCMDJ+xYcM5hzEwj0enB3ssafH63K5EEO63ZI2OqOIryBECT7ShYqgcsINxhT1B1w6RA5+SgralKLUpSAPQYgollc9Xk0b0uVWPLxDXdxGTcgig+hhEJjKAn6VGdPiemZ1NTewKgNCVK5L0aWg36My/MjRjRxMG+pGC12KDigiDohO6rLIXIJ5BFgTpGR/0reODOPd+P371wdAL2sxd265PoWmEORADDIq0Aa4+PXmrtEJRfxmTkII0QgRRYhkCcadC0FcAp9WFPARkrXGFMiBZgUYbqYNGbWR22w6lA4o4ndzEGJFNCe54tcI4ffk0KUhrqI34E9yHGOuvyEFxmNIKD6GwZyDRaprB0YRcazA11R0icjg9XazLEGKSHrk1YFMwJdW0sluWe6OegDEWyhEm6gCXacY86XROULcxUtSK4GqfYr4ZUld84qMgqcJZk5JZXx1IKCkPTF8GaNwT7JhhOIQgcUBsjsfxipmVC65gMr4xyaBqn2LuplTxzE6ubw6RCiEFXfA4x9YLSnpkAtfFdn/eX1NFRFTWXBeXfd5wKhYwBW96y24RtsU18gpXFqMRZ+AGIvFdsBTXF1WfF6R0oiMdoEcyXq64K4jVrLkMrk4zxtQi0iZXOMc3h5FhOyp4DImCsoTBOEbGEimZUwjsre4trYmwlcKvxmrR+HFZFJECKq74F9raQ+LVBhvS2hT1xuOpz2KeHwzJ42zbNej107gFUkotNPF1YICmhB7XGsZFe0hU6DoHzPXBmihWJJw/OOlULRE2jiiBSr4AuRFxLhqP4UDKo8MsxhGwewJfDtAqkiH4EVvISN9/Je//BGKFHW8BGYFRmVK0aWiDpZLHgoByvLqwGoBlJHUXENexkrEfor4TTWn25NBE0mE6F4tpuE1CPV//NP2a6/tbP/XX6A4pbLXZ25SoUymwKIYSnoZtBHAQAUYPVDfykVUxmaDONUexQrFJzD2ShnLUgVQdBVyYE8ypN3/BASU7e0/A0YRwq67nn/DP+kkWFA0mYY/ZcAzutDDoTLEFO5dBGVkIvUx2qO4LkkQn0SDKqJcFQGfMl7wwSvr6m9BDRentrYu3tl57U8ZNSNSoKrD4XOLXEKQLKWBjKKVImRTaJW36o+nHYrISk5a59W4l8cnynYQnzxpZRUStquoZrZ37k1NTW3Bz8Wd+XeWSXuyqSYUj5tyC4koexR5ddWf1pSBNrWGRbq9uohfV1VDquAUzJ48vlBGgSQ3Lv35tYvA8BPC+OHOTjCjrgGGSRWidMVkVo3JLLXIASWzWlQo94Vo5ieKoMsGymiHYkXFKFuxJze5th/bGaCLYikJtiPdfm0bhp9wxN+eIm28D7EZh6rUIihKN80UxcL6+PpaCWd5MgTfcaDgNoXFLUZbqW7ia4cCVFGsR+FLryndLnkt9//m74EawPyOCW8Cxp0PEhu5dS9E22oKcAIvQoiLEo5TVddFmOXJN6SBAK9uY+QZJfKMegncMkUkzlTBc0UlzBKFzxcQFXhlOfP+/HtTW29GaDMoYGy9Xr4mqSWX6K1VRgy/D0iPf/yPP/3pz/+ZwbmjyxUSV11cGTGmjHUMU/U8ow2KTVUtGCepWgFFXuGDglx0lXI335oHDQhnhqmV+/bW1J07zuvqOqjQU4WhBFCny2rmvygsv7b9H9QWEpXcupLWZ0yAQbXt3ToY1i0KKihJNPo2hNmQX6dIKx4RDCr4wfbU1ttai+lHU1P3Xs+DEsV9wRa+ZsyPH8xv33vvvXt3Xps/LS3Dd5QsZTQKMimXN9OgmrJMEV/JVft2JeEFsHWZVkKiPJ5JfHBnaurnGsUJ8O/X55w3czAh6TZSwC+jsVxmURnk3s5bm7lFLxjegNLlM+QMCraZiHknwboubqlSwdWIIgYR6sfOd3a2KhQCUYAtZiCYVjm3jPOg23e2IR7/dIsw5ssbOQhyyqJfi1JMGTjry90192/ruoA6kKY+lQAVqiQLpOiWi7nNeBm8++1qCkdQVWF8BsdQ/HClzO29+a2tnzocb/8cMbbvBHPgd8kQuLcvEGANKuokAMaGuWNYpoASat3FpniabxMFUwW2PLxyAb6z/DwkPc5w5m/QL+biK7cxRAcMJuUVe9Zzd1+7M7WVx7PMPyNlZK+DycYUmC6iMqLadAlNSjUPtZYpNnNqEWNhY4qgI74DjvEjRuFw/HTqzrwzEr+OjlGhgEDgEnO3SW3HaLnzDVRaeDMHjnHDyyj4pM/lwso2d9cOikj8H6EQrI2zuJQC9sQpeuSClHA43tl5b2rqTaL4m59MvbdzB4N0bryKIgalSm7zzg7ynh2kmDx1cT7cmytC/o52dbEum1YSYla8aYsuYHo0zqoeQ2vZzwrBCkUGKPLziDH15s9+9vMtSBfz70cgvqnVFOCzudt5yPKa7UGCvDifT6iLXlc6rXRhz9PP63M2WTJPfBYp4ndz6prI3YJ1A6Naz4B8GyjcrkIOdxKUX9/emuJycWc75YhHIpKRAgzKC16Rf/2HkFn4uhnqIpHIjPeIPmzdMl2gSUHGoG6I6TqZVV3cVKWiaJjkGYtyRtEVchUHqJv3zvwHDGPrzs7rdGuRSKaKIiSKy5cpDrxZCWb3th3OyxmvmKa1jQqFzFpTpj0dq7rY4HFWZu1ArSj3G3SRFEs5LBUijrfmdy7+8IcX732wM087uqopFIgDxdwtR0KPZjOTP9qa2nkn4vyxBH6hMAq/1tNhzZB3baBwXGZTVa2pycvZSrbA0Ymi9o2V5+dxyjq/zba81OiiS/Qu5lYike17PJoFI29j1oukfqxS1ch0QV0EzBi02LdhA8VKhio6wyyPW5SRokeWtG9s7v23Pvjgzvt8h00NhQdLlQioDGci/wAUf/+Tra2d7ThQSHLPfgpazzDthVilUGnGZpxahPbpIiQvX4/zYRvfHIkThdbrBNOTMxtQUpQxSE29/XOofKfugANFUn+3LLsZBa4v0bIMZm8qpcyClEWKqzm1qogypfDAV2waEOMrEKb1CQaUHy4VKeLbr7/HY9m919+ipDQuYycRFy49REFBinV0VkwubZFiE2fcjShoEdK7OGC65BBZybHhaRQwD8HyLr+zcwc5Lm7Pv+XENarbi3KolgJ7nVgQXjMpQixS3FIrc4t9FB5OoUSLOdNQ4rg7sObyGCgKEKJwUPk78zvb29vzO2Xa0RmHIidp8AuNwpWpU9Zap5AbUtDw0j3Lpk4YvwnVqmGa5yqylj58++9jLHvfSSuR8QSUvmkTCjFTp5KySHETZgjVPRyk4AWIpgtQxhpE0Mq7cOdmhPZa5EpuQy3oKg2wkBzRf4/+dCtDIQqX+QwULNSadjotUlzfT8HzhZECCiTjukmc/zgimWXZUJenXa6cWY8pvrFOv5Zmi5UVChdrhHRMsaEue/dT1OoCTH4xo0fZlasg3wenhCJszdiPUrwuyWwZeCVXol/bR0G6eNcOinHZZUbBa1ruGV1KCfw7Agni+/9jbZHJ2l/94G9zJWPvAOpGyhe1splhLQaftv4dY2t8jMKsg2CR4rKBotvoFzqFj3vuOlSfVxGhUHTFwOjcYqmwtlYKVFZiFCXpHd9PEYnfXnN37aPw2kmBpbWRIsZ0weZ6Hp0Cvmd14weLBTF54wat3afTN24cuXEj2R019qPkRZUn+cpHwFSqFGC+zZ2bU3CLMrNBqxZFzSLj3pVYDYW2gUgprMmeG0eOQLDETafRgCd9hMRoUqHCwNWVa9///tWVlXicjy6irrNmD6kiiRQhI8VNG/xCyuyniHKKQMUxFMUfYmP2RN1ebIb3xJLpWoquWHGtAHa2uLgObvPXK6ST67lSuooipFeDYr1lDOuR1qVtX+EUlarWoAzFn2TfvMffTe18wIgG0lUQii8aChw5coN+Leoqri3+YMURv5pbZ8GYNhuRLkLVFJ3r4l1qUuoUzL2jeldNo1A8AYUg0oFQTxVFl0EVjNNHeyDBbW4ki4t/Hbmd4wvjBgq3kcKGrLepSlQNGt2b1yBaEcIL2yN8jKQL+J/s9vuAymBO7HeUQBRG6I35AeRIsvgvEk/ubN8Xbh2mbEGzJF5HdUxxN6cWtRlrT1U/Sk983DM4Rdrjj3XjxDCU9FX7BI4UfiHgRkTZ5Q154L9uhAoeTRNslxGnoF0IOGXNXe2cAucXslhpDXbX6qISprg20lhbw4s+NKdaYRRMusn7bxwRPV18T2QNhYt1/1c6r8xhrrdIS8QuTRe821ztGekuA4cuJuur4NehHtAs/OPWYliAxSfmFUiBbkHexdrmnVNEMuq4pguvKYWnQoE1ug5QZy8LC8VwLXfUx3+5K83tiXzb748x58btkPX2IFjt5FxWl2XjGgzu7cLGWo1/199zamJUNFqPT1OZZk5MFXRkhm3OETOqPT2Q+IaaEaspcItaVEvgHssYiq4vrjXFQIEbOituQf0o00atVYp3aeLtMrg3245dKQmrXMMaCX9PurK7FilIFVALYm8wY77fy3KfVlXXXDpFjyHxJVn+5jWhFaPiY9cSYpVTRDWDconyOm33soEiEpGkavfu1osQYxlCSUNpYbOgUSH0y+l0DQWewCKDcmHP/LbpsKxSOHD9QhS19mCVZ+gODskhrSQffPWHZ988qLvRrloRQHDkyWN2MsBHBzOYa1OYZRFKlOpUtG2swuBqt8gzxn4Kf8AXfQAcSs8nF0C+Bz/PGu+i5Yp4/OhDOrXwRGGK4KmCUZAqxKJUp/5oa11PWpf1UqpS2IZY6zyZfnbhqSf9hwvf+x4g4M+FC1+DPhp5CWjgIZ4EPT4yCRyKj0HoAUpzC1rXs2mN1XFbyoiisbVWKQlRG55PLjxVvkY9fPJVVOkKPEWl/CHQgENJK18I552pRDCYOD0hPPbRKR86QcZcmyBEdAvVrjVWxy3abGek6K5Q+JOeby58+/TCt18/RQWQx0b/ABxPG7iH8mt24BMxhoTHmlNoquAURTWTyd0137BmnQL3HlCslQ3+7Q5F2TzDnwyBGcngpAGf4vn8CXmsDIb1tTkGgt7XbtOSCCbGBF9At6dYTPcK3PxWf6NXG7tZNiS+KCbXeAZRRH1fgTt8E/J0ff4lW+R6oigBMKtvTb0cCqz7+qNggOLo/S52lI+lCgpQ5NslW/eBUN98kcVauZL5GAZx+J5CbPpaeSQI58eGhsYmhfuQ0L6Bv3tqkj6UI7/U7zKd6k2MCJ9riYLsqaKKAs0t7KKIxCHx0eRbK6b4GRgt3Pr9nqfPnoUeC9N07UTi2L9+ifsqvoWgm1TSVRhp5fGMMKMd7U4Ezwm/9rAjlXRYl+IT8wpaJr5t2/4oSHzXJbagpCVwLWmwPf+43ysd8D3SjmyDz352xZNW0ujkXynGE3uK8qRfGNWG4Az2nhAeByoUPMrSXJU2HmzatlfNQfsGM7w81x1c10aUB9yH2o0kUsHgaeELxeMjJ//kAc400rQ/vuvp//73ynF0sKdJ4SM9UZA5wTeEdSBQjEv19xW1u4dTyhVEfgimiiLGKbAW6dcOCoPPjghP8GCMB9Xx7bNvepIPvvn62bN/E4STlRsFYHy67/MH/CxpM58ACKRwFXP1lrrbpsD9tMsy8+9qDPJwvgD+eb92W6JgMPjGFawsfJA7PvkW0/mFZ0+f/FqYNhyIDgaPCVeSdDiXjku7uVMw3x5vtGuwTQrcUFuQdQevYIQqLh4NPP6Q37MHPGNQ+NxHMw+Ftm7B1PqhMGE8iJ4IDgvCY+ZW3Jw4BNoulVANNpq3ZVHoGZJopDC4hubi0aT/l8IkXt/ZG0x8dr+LnbvFzapdnkfCZ1W3OnAGgxPCo4BOYYDAb4vtY6l/jqTNPf8w5YOa0FXDQUalg4B53Gd3vOkNBkeEgDaF6go8Evqr7yGTCiYuCV8E/MyYOASfp7pk6n3AJM92ighkUqNNVbm4rg4/jBcxghimPqKzql2BJ9/tvzEcevaHIVYAaubEgyymbToJ6rBdF9gkZAcOXdVGpfWfSRDjCWbmBJjUqPDo8ePPH+Hx+6GaW5akgmenhftR7tYx7hMcgic89Wqjg0ltn666LOGOLbZT31vlGxSqtMwB2jhLGMP8Zj7TtbfygXwS7F0S+KQIrUnXBGUKNq+43vCsWydnxNjxKk6xD4Ob1QN2o/tUyuEcHh42uyUcUATPCg+Tfq6IanPCbRMZSY00PHjYLgUdYuUz8IpRaVYVC5GTg0JC/v6mj04AisTRD5PMI1hw6mGejZenewcc1Hm9iGNDlZZdBgqjb2DqYGYFcarZ7aBwdnRe4BBuBsE1IdJ53Cbn3Do6jbuS+ZhVhXpF5TViaLX6R03v3APJIrErPK64tQGiQAfum52N7uSU+l0hkyv0iGKVc3RXOJhRPWj61D/QxemZK363liWweGIQlLRxM9HBUUScwj9ltOWMGm3o+oiF3M2eY5GCpNg7LXwa092aQfB6nPLdgZ3GpccB/EpiBVWVc9TY1Yf9TShYkPplSFcEd2y5iDfpyJlvBLaNIij0C78waENXh9Gs3NErzZ7q6UQMQdA1IWuaIHOCTHGQdwzA20H2938isYMM1ZmjB72UkQBFk1GgMhKnhE+7dUVQ6ENNUAeq+b00OqGg2ygChl6la9owmFV3d+hK02dAoC5GhN/FGASPTqQJ6fKB39XkNLsL0R+lXMWoXPswgKLZIz2RYhB0wSBkQ3S6HWnm2B1TBNkdlfo/ZkYl1sRcTgIUze67F6SmoMxnp7pjH859chJ8b/jMx1KGRSrNrIzRKvZlszu9YaiFSRJTA88TuISHG9kOnsKp3d3q3yVVWjNqg7sHkcTuN6OAuSDq4ik5BPnEGkRYKWO2Pn9QFCj/rEq5cbGCQcvwnMP9sOld94I0jXruZeWfXFrG2ulypCXH7pgidUKjOH4V81NRNlBofu7tbk6RQMf47L6XBac1comb8aYZ2x4Kx4RGMeZY2YBCfV12GRTCLav7eVPvJor+K3SgtTRO8wnz80f1pCMK/Qapo454/F2YNlU5uYvtjPB+2kppDskbKWBiBxCW7gyH0hHFSd0xHLiIDHFFHS9p6tBRXE2fj4IQ54Tfy3IR7/0B1mT1FsQdUVSe8kGWH7+Fp5sXS3K1Qnq+bKGoTZwUHpTotle5y1fjVp9S3RHFoE7BmoDxletgVup4kRp62k0A5OdNShD0ikHhf45TtpY249Zvzt0RxWmdQr+777UNjJLLa6KsGZYoP21sUpguhgXhY1bBWvQIfol23qRJSjA6Bgp8iVevg4Oq0nihxMK/6PJe6W9009wgZcLlabkAAAMMSURBVO5PIDBJwNBKCbtPOruv2qhOYSz4rt1UsVFPILTG+5tGymBl+S+kXOaW2TGXlqQziop7G/uuccfK5uUcGfnyegFvqPhl/W4OQowJ/0u9vNl6ktsnnVGc0ynOGP4Wq+n4yq3LObzVj4QkX9V9QhtCnBF+u7nS0f32O7z3o05h8gyU+MrmRkZFElX6VZ05BjOnYy3fNrSOdEhxSsfYH0wjuHX82ub122pOlUwfTkBT1fPYr+rwcRQdUhwzdYwaSV3dvP5bkzIkxWZHZ0zeYlE6pKgU5w0fAQvJ+OT+W5SzbGfhYeP1h9Hh+yuPAWtQ8mHDO7WvRZigWYXF+6+bS8f3bW5NGQ58QFL1NINmeGPW7+lvJp1SJHSKJpVrouaJvTTZxv6DHfdc7vgaYxWMhjXfkDBdFW0TrByfsfjsFHPpmKLi342NQ5gOCmcMn4YQiUlhzPJzDU0H0fEVRioYDebXp2G0oLbz2q84E4neY9PCqXMvCUUlf+sbnUxkGG95fxyqxxOTY4ODI0NDp+DPo4MQaS0/eMREbKCohKkGq0bDLC2eHjzPWw5LZ0aGE1h+vBTe7TC0QhokjcQ+r6HGx1lLD/KtK3ZQHK9Q1C9Eap9gSBDHhVFbnvJqB4WhJqyfNc5WPQSJ1o9AExaf7lRPbKFIGWyKbcMxkaHKw2KpDEycPWNP4nbYRGHM4ELdh1/2QlQa6nWkaAHs+NAJy8/xrS/2UBi6IRSqzFqaiWPM8JZOgGDdNWTTZztso0CzN8rESPWFEyPTQo3YEpy42PZ9DO0b5bFefaPsvhcbJxfLYp9WT5qNdGLy1Kn9TyLmYkfWZmIfRVW8bUWWXj6/QDnWfOQGGbXxo+2kcARHmw9eExt6BhWxlaKqTG8sdtTjFbGZwhHcF1HNZLLZbgSLYjdFVaFeT+wLTlzsp3CkztaNrSijg7aUsVVyABQOTNXmD+YSZoaa7QlpSw6GwoFPdx+pzYOTgweC4DhACpKEUew3JF0OluKw5BXFyyOvKF4eeUXx8sgripdHXlG8NPLfje+kpfkdNBEAAAAASUVORK5CYI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data:image/png;base64,iVBORw0KGgoAAAANSUhEUgAAAMUAAAD/CAMAAAB2B+IJAAACGVBMVEX///8AAAD/+gDy8vL/2wD/zwD/2QD/3gD/zgH+8gD/1gD/9QD+6AH/8AD/cwDg4OD+4wC/y+P+0gH///z+5gH/4QD++wD6///r6+ve3t739xn+6wD4+PjD0On+9wAAAAj/bQAmKS/8eAT6YAampqaKiorOzs6WlpbF0eqtra03NzfBwcEVFRX9aABlZWV4eHj8jAAlJSVbW1tPT08or8/R0dFERERra2va4Oy4uLgPDw+7x+XExMTp6vUAS6FycnKJkJ/9switAB38vAb9nAAeHh4AWbSyJBkhir0ASaf7xAL8gANWWWEhJCr69uv8VAv6hjo3LgD558/65LT7pgX67tn8mgD6yIH+uVb7qXX6mF/53Kny/hj7y6z3r4f1vJ77fzAie4wca60oq9EkkcNag7Pw1bwtX6oklqp8k7umu9QXW2ggfbT4so3zoHmq3OmFsbhxw9omnceNpsoWPUEAT537x3L5oUn1n3weh54xZa6Hm58WTlj4lF9taQgkIAC/rQ7iaALYxQ2IfQ2USQs3OQC5UwY8GwVrMw7RthWZlAEAABk/RwbY0Qfb1ABbVAu7twC7mwlnRwhQRgCsdlacOQDdowbbq43CowiJcg7QhRnLgBHitxPGaRX6oS4WFTCHFhzYng23OBghAACpZg50fY5qXwddIQASHgOqlQmWnLLcbyudZ2RoYJWTc37HeVfBnZZ4ZIDSbz1gLIegAAAgAElEQVR4nO2dj38T15XoNZZljX6NpJE0kpEsD/IvYRC2sTHCxsZCdkpkYgM17uLFQHCDE5W026R+u83ukgTabEMaQl/6sm0Du5vsc97D3Xbf9i/cc869MxrJox8jjQ2f9+E0bgiyRver8/Oee++Mw+n4/0FeUbw88ori5ZFXFC+PvKJ4eeQVxcsjryh0SQ2PDI1NTkyOjRwL7vuAcyNDp0anx4ZGzh3cN9b5lU8PjQpGOXk2pb2UOnum6iXhTOU1W6VDitPnZ3B0J45y4SDD9NpJ+o83ql4Szpy2Y9g10hFFkMZ5aaEczvYxCS9M01gne4On8N/TC2X+St9smb92steuwevSCcUxYigDQViXvmx5V/vapxeALlz12iV6YcS24XPpgGIEB1rm48xm8/ksG+wsG+wlHYG/NDsLfwwTx6TN7tE+xZAgjO7B6GbDc05tUKlEno27DCoioDx9QARfc9Jr2b0TgDFhL0bbFGOCsJvtm53NJvS/itD/z7HBoh7yxqvjqwjSF55EJbb7uabSLgVAgCJms2bvTyHHbDhv9n3PIeEu+nibH2wqbVIMC8ICmEyef/+1ksrOhutdGTHQOc6198mm0ibFknCJIOpIxFH3JcIIvwE5pr1PNpX2KAYFoRyezcfrvW6uIf5aKjzbt2dvvG2PYkaYBu9tEGcijTjmZsNZ8PCZtj7aVKxTOHt7QRULffXtqalAoMKMORK0qz60dJ3TI9NaXbfXF55raDiNJA/5T7vQ6JANhVXrFMdPGavTchgo2v5QCFPGi411CtIihXNkCT9uYndhrxze2700Gu6QIowXKu8t7C4xjRxr+2J0wZZ+q5fK712qT8Go+7LZjimoxsIrlc8Tx0Si+fvqX7CVXxrGecGeXp9iWdcRxRxdhV8JSFjJPtz29VqiOA564LVrNg+l39xcPt8RBXh3Pj8353QmWB0MHIgx2PYFW6CAoPgGGoCx8MPCrv0wmTJkmtRclirdjjCaDwWmEUcBYjafqk5l7YbZaoFrRpxgXX3hfsA42+ZVmlJAhptGl679RXsguICJ9ZU78I1mFCmAgAo8HLd11PsE/J1qqxPtzZ6aUcCMrgzmlDpYiAhiZLHtM9bW+5tQOHFGF549hA4iViXYFWorjTcZH3hFo3mEfRLBEnGhXWU0oZik2VA7F7YsmArRwdt5b2MKJ5bgs4egChQ+IW8nTDWmOEtzukPqq2dZmBpq462NRwgZD1JF3YmpvZKHqgoLtjbe2phiTFhqPDO1U+bYrGO0jbc2pjgpTGYPjQLnTm+0594NKY7PHCbFHJ/HtlFMNaBw4hR14VAtKkwTjfOW31qfIsj63lCRHxIFZu9sGTmW9q2rNZG6FKdREaxnfEgxypnFmR91P4XjFt9a5+9xklomhkPSBEoqD9UzFYUWy6k6FKCJmTJq+BAZaDg47xtDDEsfXIdiiWkCa4+DrclrJQ6fSrNwSysD5hRD1Ng/rAKqWvK8nrKyMmBK4aQJ3mEU5GaCGKOCMGHhLaYUYJizfeGsTaOyLBDc96xlP1MKSDyHNaswkzlWilhY+jOjgHo8TE5xuI6tSwRqdPSM1nueZhRjwtG+8Gz7rb+OZc7qYpMZxShNUw85UxglNRsuW6rRzSio7/Hi3MJBC5gzVkzKhCJIFC8ozDJhsbYjinMCWtSLppjskKIXLDIbzr6gAEUCFLixp+W2hckvJiBvQqS1c1RWBfyi30r2NqFICZQvXmSkZR301tOemdImaSH4BTpGnjU7W+9MmVEcF1hf80V5Rsryfpc6ddQJnOU13AZxYBKh7S7WJkqmFCNMGS/IM+CTs9PW5kmmFAmBbX96IRufcXUMa0ELxWCdud4p3juYO2ybisQRghZcrSxkmFNgG2cC19UPO1Cx5dYZq+2DOkYziNtFaZfDXOO9TvZJBD4nT1srRi23cuqZPu5anqDdpNm5A16a1IfCNn+WZ6wv4Nd1YNpjshDOavt68wfXXsOL8y3FfeHddnY/1w9DtP96aSGb5btYDq4kyc/Osq3o2ezCCaGdrRQNgmnvBF1xcnevTE3ng4q7kXN7C7sndxf2drWdcBa7tE3WL4b03WRLB0VxblKolTPWTbfx0HrHSMP9VOQeAMUxCkejJ4eOnR0cm2S6b2fXWtOhDVPvVyjX36zctgxCNBod6a189alh7Jeft1sXTM5N8z2btkoKCoSlfR6QONnOkndLXzCU6ru2dzwn6kwghmesbwZpiYLN/uw1qZG6ocg5LSxZvFhrIxtly5Q25vBUg8yWn7S6AaE1CjCpCXuXAgYb9AbyMEeydgKrRSuZtnuf1HSDiJrPnrGrjqoWLNXLYRvbnjNC/dXgfN8BUeDCzFFcAE3ZU6c767fMIqnwgVE4TrBVMrt8Y7R+sZQPH5RFMZuaxn21bBWfNNKBWoaEU6Z/H4ngGZMli6eWWvdXrNRncLP5LJ7Cw5lTvO0ZR8p5zjy1RbBMzy4Ik9auZyHqnMN66hJtOGfHIGdnnW1pg7b8HxX6TWIFbtfGDojFo65WYudpOitxaY+dvZ1t20lw2wq1CMr5eITMkn0ZzuHy3l4Z24JW61prGYBPOEZhSgNTp7Y2HUUgBoX7ZhfOY2t/D+fCc3OplHPu9CCfacy0sUPKYh7r1Q8mCVTn1l3lSJkfSGSNjr5ZdoF+slCaD2Nfdmbi1MnRGau7J9qgcDjOzlQwymBW5tqYC5vPRyJsa8FRBtG/BBynRvbCe2Cr57kv9MIcY/QA/YLL8ZGTnAJ70vt9I8IPss6andBAPGqI93/43fMHPb/7jl9q1NDPDF6yuCWn7dO4wdPYeMODGeFsIlLpvEU4Qx91TrKGnpx+ppjt4/oiFIq5u91u96fPvztRk8nzlywWtR3Ud9jMXWJmDS7KN7Q583jOIZzdm+bnmDSFpJys5ZSdnUSH+MwdAwJ3N4jbfaLGn7Nhm3qDLUhqgieQ2XC18DsDTO8ZbyUQNnTN+vv7H/hDIDFC+bT2ZC7anKVuTie1dooFrPPlPv34GB2CW9AC2dHdcrZyVwR66QRBfPh5Mhr1R6MIEgp9VDPXmMN14kOj4P1DCJE0XBhkeW/h0lEWQrm8cQmPF+KL5d1LDKG//zt/0p9M+v3AgSTRavvBLTkTwrCVKq3Tec/g0r6uGAuizz/9or/f7BXhypOuAEiSBED8ye+Eo/qhWCfbq/Z/rlspbjqfvRkTiKaEDx+6YzH/gy+Mf9evMaQ9KAEmwJH0P8AVOEzi+Tw4WRYKqf6P1csrh0kBdvUrGF1/PxkL/OuXv/+0OwYUsVDy8aNf/1/6O4F+vrj/6EEaIHwoFZSk51G/MLEALjRLvvOG0P8LSVKlu45Wd/J2ThGJb0jSx795/nuQ3/zuKYROzAPgtPAly4VCKfT4wZNHDx8+fPTAp6S70lXCWEAeXwHvmj6zu3v+EuDOPBAzkiTl3m3VqjqliMSvwQdmSrIse709PT3d8A8wAEQ0KedWQQbWPOmuLkVRYMxpXxr+XBHkQBJfwPPRfc0q7z+XZVFcVjNSbqPF+XGnFPGrqqQul+BjOQemMWAATRRWB0hWl3H4NeOvAUGWwJNHIM8hHfbIskscV8GqMistHRTsjCLiQE0siy4RKLwMwg0QEEADaxwCMDJ+xYcM5hzEwj0enB3ssafH63K5EEO63ZI2OqOIryBECT7ShYqgcsINxhT1B1w6RA5+SgralKLUpSAPQYgollc9Xk0b0uVWPLxDXdxGTcgig+hhEJjKAn6VGdPiemZ1NTewKgNCVK5L0aWg36My/MjRjRxMG+pGC12KDigiDohO6rLIXIJ5BFgTpGR/0reODOPd+P371wdAL2sxd265PoWmEORADDIq0Aa4+PXmrtEJRfxmTkII0QgRRYhkCcadC0FcAp9WFPARkrXGFMiBZgUYbqYNGbWR22w6lA4o4ndzEGJFNCe54tcI4ffk0KUhrqI34E9yHGOuvyEFxmNIKD6GwZyDRaprB0YRcazA11R0icjg9XazLEGKSHrk1YFMwJdW0sluWe6OegDEWyhEm6gCXacY86XROULcxUtSK4GqfYr4ZUld84qMgqcJZk5JZXx1IKCkPTF8GaNwT7JhhOIQgcUBsjsfxipmVC65gMr4xyaBqn2LuplTxzE6ubw6RCiEFXfA4x9YLSnpkAtfFdn/eX1NFRFTWXBeXfd5wKhYwBW96y24RtsU18gpXFqMRZ+AGIvFdsBTXF1WfF6R0oiMdoEcyXq64K4jVrLkMrk4zxtQi0iZXOMc3h5FhOyp4DImCsoTBOEbGEimZUwjsre4trYmwlcKvxmrR+HFZFJECKq74F9raQ+LVBhvS2hT1xuOpz2KeHwzJ42zbNej107gFUkotNPF1YICmhB7XGsZFe0hU6DoHzPXBmihWJJw/OOlULRE2jiiBSr4AuRFxLhqP4UDKo8MsxhGwewJfDtAqkiH4EVvISN9/Je//BGKFHW8BGYFRmVK0aWiDpZLHgoByvLqwGoBlJHUXENexkrEfor4TTWn25NBE0mE6F4tpuE1CPV//NP2a6/tbP/XX6A4pbLXZ25SoUymwKIYSnoZtBHAQAUYPVDfykVUxmaDONUexQrFJzD2ShnLUgVQdBVyYE8ypN3/BASU7e0/A0YRwq67nn/DP+kkWFA0mYY/ZcAzutDDoTLEFO5dBGVkIvUx2qO4LkkQn0SDKqJcFQGfMl7wwSvr6m9BDRentrYu3tl57U8ZNSNSoKrD4XOLXEKQLKWBjKKVImRTaJW36o+nHYrISk5a59W4l8cnynYQnzxpZRUStquoZrZ37k1NTW3Bz8Wd+XeWSXuyqSYUj5tyC4koexR5ddWf1pSBNrWGRbq9uohfV1VDquAUzJ48vlBGgSQ3Lv35tYvA8BPC+OHOTjCjrgGGSRWidMVkVo3JLLXIASWzWlQo94Vo5ieKoMsGymiHYkXFKFuxJze5th/bGaCLYikJtiPdfm0bhp9wxN+eIm28D7EZh6rUIihKN80UxcL6+PpaCWd5MgTfcaDgNoXFLUZbqW7ia4cCVFGsR+FLryndLnkt9//m74EawPyOCW8Cxp0PEhu5dS9E22oKcAIvQoiLEo5TVddFmOXJN6SBAK9uY+QZJfKMegncMkUkzlTBc0UlzBKFzxcQFXhlOfP+/HtTW29GaDMoYGy9Xr4mqSWX6K1VRgy/D0iPf/yPP/3pz/+ZwbmjyxUSV11cGTGmjHUMU/U8ow2KTVUtGCepWgFFXuGDglx0lXI335oHDQhnhqmV+/bW1J07zuvqOqjQU4WhBFCny2rmvygsv7b9H9QWEpXcupLWZ0yAQbXt3ToY1i0KKihJNPo2hNmQX6dIKx4RDCr4wfbU1ttai+lHU1P3Xs+DEsV9wRa+ZsyPH8xv33vvvXt3Xps/LS3Dd5QsZTQKMimXN9OgmrJMEV/JVft2JeEFsHWZVkKiPJ5JfHBnaurnGsUJ8O/X55w3czAh6TZSwC+jsVxmURnk3s5bm7lFLxjegNLlM+QMCraZiHknwboubqlSwdWIIgYR6sfOd3a2KhQCUYAtZiCYVjm3jPOg23e2IR7/dIsw5ssbOQhyyqJfi1JMGTjry90192/ruoA6kKY+lQAVqiQLpOiWi7nNeBm8++1qCkdQVWF8BsdQ/HClzO29+a2tnzocb/8cMbbvBHPgd8kQuLcvEGANKuokAMaGuWNYpoASat3FpniabxMFUwW2PLxyAb6z/DwkPc5w5m/QL+biK7cxRAcMJuUVe9Zzd1+7M7WVx7PMPyNlZK+DycYUmC6iMqLadAlNSjUPtZYpNnNqEWNhY4qgI74DjvEjRuFw/HTqzrwzEr+OjlGhgEDgEnO3SW3HaLnzDVRaeDMHjnHDyyj4pM/lwso2d9cOikj8H6EQrI2zuJQC9sQpeuSClHA43tl5b2rqTaL4m59MvbdzB4N0bryKIgalSm7zzg7ynh2kmDx1cT7cmytC/o52dbEum1YSYla8aYsuYHo0zqoeQ2vZzwrBCkUGKPLziDH15s9+9vMtSBfz70cgvqnVFOCzudt5yPKa7UGCvDifT6iLXlc6rXRhz9PP63M2WTJPfBYp4ndz6prI3YJ1A6Naz4B8GyjcrkIOdxKUX9/emuJycWc75YhHIpKRAgzKC16Rf/2HkFn4uhnqIpHIjPeIPmzdMl2gSUHGoG6I6TqZVV3cVKWiaJjkGYtyRtEVchUHqJv3zvwHDGPrzs7rdGuRSKaKIiSKy5cpDrxZCWb3th3OyxmvmKa1jQqFzFpTpj0dq7rY4HFWZu1ArSj3G3SRFEs5LBUijrfmdy7+8IcX732wM087uqopFIgDxdwtR0KPZjOTP9qa2nkn4vyxBH6hMAq/1tNhzZB3baBwXGZTVa2pycvZSrbA0Ymi9o2V5+dxyjq/zba81OiiS/Qu5lYike17PJoFI29j1oukfqxS1ch0QV0EzBi02LdhA8VKhio6wyyPW5SRokeWtG9s7v23Pvjgzvt8h00NhQdLlQioDGci/wAUf/+Tra2d7ThQSHLPfgpazzDthVilUGnGZpxahPbpIiQvX4/zYRvfHIkThdbrBNOTMxtQUpQxSE29/XOofKfugANFUn+3LLsZBa4v0bIMZm8qpcyClEWKqzm1qogypfDAV2waEOMrEKb1CQaUHy4VKeLbr7/HY9m919+ipDQuYycRFy49REFBinV0VkwubZFiE2fcjShoEdK7OGC65BBZybHhaRQwD8HyLr+zcwc5Lm7Pv+XENarbi3KolgJ7nVgQXjMpQixS3FIrc4t9FB5OoUSLOdNQ4rg7sObyGCgKEKJwUPk78zvb29vzO2Xa0RmHIidp8AuNwpWpU9Zap5AbUtDw0j3Lpk4YvwnVqmGa5yqylj58++9jLHvfSSuR8QSUvmkTCjFTp5KySHETZgjVPRyk4AWIpgtQxhpE0Mq7cOdmhPZa5EpuQy3oKg2wkBzRf4/+dCtDIQqX+QwULNSadjotUlzfT8HzhZECCiTjukmc/zgimWXZUJenXa6cWY8pvrFOv5Zmi5UVChdrhHRMsaEue/dT1OoCTH4xo0fZlasg3wenhCJszdiPUrwuyWwZeCVXol/bR0G6eNcOinHZZUbBa1ruGV1KCfw7Agni+/9jbZHJ2l/94G9zJWPvAOpGyhe1splhLQaftv4dY2t8jMKsg2CR4rKBotvoFzqFj3vuOlSfVxGhUHTFwOjcYqmwtlYKVFZiFCXpHd9PEYnfXnN37aPw2kmBpbWRIsZ0weZ6Hp0Cvmd14weLBTF54wat3afTN24cuXEj2R019qPkRZUn+cpHwFSqFGC+zZ2bU3CLMrNBqxZFzSLj3pVYDYW2gUgprMmeG0eOQLDETafRgCd9hMRoUqHCwNWVa9///tWVlXicjy6irrNmD6kiiRQhI8VNG/xCyuyniHKKQMUxFMUfYmP2RN1ebIb3xJLpWoquWHGtAHa2uLgObvPXK6ST67lSuooipFeDYr1lDOuR1qVtX+EUlarWoAzFn2TfvMffTe18wIgG0lUQii8aChw5coN+Leoqri3+YMURv5pbZ8GYNhuRLkLVFJ3r4l1qUuoUzL2jeldNo1A8AYUg0oFQTxVFl0EVjNNHeyDBbW4ki4t/Hbmd4wvjBgq3kcKGrLepSlQNGt2b1yBaEcIL2yN8jKQL+J/s9vuAymBO7HeUQBRG6I35AeRIsvgvEk/ubN8Xbh2mbEGzJF5HdUxxN6cWtRlrT1U/Sk983DM4Rdrjj3XjxDCU9FX7BI4UfiHgRkTZ5Q154L9uhAoeTRNslxGnoF0IOGXNXe2cAucXslhpDXbX6qISprg20lhbw4s+NKdaYRRMusn7bxwRPV18T2QNhYt1/1c6r8xhrrdIS8QuTRe821ztGekuA4cuJuur4NehHtAs/OPWYliAxSfmFUiBbkHexdrmnVNEMuq4pguvKYWnQoE1ug5QZy8LC8VwLXfUx3+5K83tiXzb748x58btkPX2IFjt5FxWl2XjGgzu7cLGWo1/199zamJUNFqPT1OZZk5MFXRkhm3OETOqPT2Q+IaaEaspcItaVEvgHssYiq4vrjXFQIEbOituQf0o00atVYp3aeLtMrg3245dKQmrXMMaCX9PurK7FilIFVALYm8wY77fy3KfVlXXXDpFjyHxJVn+5jWhFaPiY9cSYpVTRDWDconyOm33soEiEpGkavfu1osQYxlCSUNpYbOgUSH0y+l0DQWewCKDcmHP/LbpsKxSOHD9QhS19mCVZ+gODskhrSQffPWHZ988qLvRrloRQHDkyWN2MsBHBzOYa1OYZRFKlOpUtG2swuBqt8gzxn4Kf8AXfQAcSs8nF0C+Bz/PGu+i5Yp4/OhDOrXwRGGK4KmCUZAqxKJUp/5oa11PWpf1UqpS2IZY6zyZfnbhqSf9hwvf+x4g4M+FC1+DPhp5CWjgIZ4EPT4yCRyKj0HoAUpzC1rXs2mN1XFbyoiisbVWKQlRG55PLjxVvkY9fPJVVOkKPEWl/CHQgENJK18I552pRDCYOD0hPPbRKR86QcZcmyBEdAvVrjVWxy3abGek6K5Q+JOeby58+/TCt18/RQWQx0b/ABxPG7iH8mt24BMxhoTHmlNoquAURTWTyd0137BmnQL3HlCslQ3+7Q5F2TzDnwyBGcngpAGf4vn8CXmsDIb1tTkGgt7XbtOSCCbGBF9At6dYTPcK3PxWf6NXG7tZNiS+KCbXeAZRRH1fgTt8E/J0ff4lW+R6oigBMKtvTb0cCqz7+qNggOLo/S52lI+lCgpQ5NslW/eBUN98kcVauZL5GAZx+J5CbPpaeSQI58eGhsYmhfuQ0L6Bv3tqkj6UI7/U7zKd6k2MCJ9riYLsqaKKAs0t7KKIxCHx0eRbK6b4GRgt3Pr9nqfPnoUeC9N07UTi2L9+ifsqvoWgm1TSVRhp5fGMMKMd7U4Ezwm/9rAjlXRYl+IT8wpaJr5t2/4oSHzXJbagpCVwLWmwPf+43ysd8D3SjmyDz352xZNW0ujkXynGE3uK8qRfGNWG4Az2nhAeByoUPMrSXJU2HmzatlfNQfsGM7w81x1c10aUB9yH2o0kUsHgaeELxeMjJ//kAc400rQ/vuvp//73ynF0sKdJ4SM9UZA5wTeEdSBQjEv19xW1u4dTyhVEfgimiiLGKbAW6dcOCoPPjghP8GCMB9Xx7bNvepIPvvn62bN/E4STlRsFYHy67/MH/CxpM58ACKRwFXP1lrrbpsD9tMsy8+9qDPJwvgD+eb92W6JgMPjGFawsfJA7PvkW0/mFZ0+f/FqYNhyIDgaPCVeSdDiXjku7uVMw3x5vtGuwTQrcUFuQdQevYIQqLh4NPP6Q37MHPGNQ+NxHMw+Ftm7B1PqhMGE8iJ4IDgvCY+ZW3Jw4BNoulVANNpq3ZVHoGZJopDC4hubi0aT/l8IkXt/ZG0x8dr+LnbvFzapdnkfCZ1W3OnAGgxPCo4BOYYDAb4vtY6l/jqTNPf8w5YOa0FXDQUalg4B53Gd3vOkNBkeEgDaF6go8Evqr7yGTCiYuCV8E/MyYOASfp7pk6n3AJM92ighkUqNNVbm4rg4/jBcxghimPqKzql2BJ9/tvzEcevaHIVYAaubEgyymbToJ6rBdF9gkZAcOXdVGpfWfSRDjCWbmBJjUqPDo8ePPH+Hx+6GaW5akgmenhftR7tYx7hMcgic89Wqjg0ltn666LOGOLbZT31vlGxSqtMwB2jhLGMP8Zj7TtbfygXwS7F0S+KQIrUnXBGUKNq+43vCsWydnxNjxKk6xD4Ob1QN2o/tUyuEcHh42uyUcUATPCg+Tfq6IanPCbRMZSY00PHjYLgUdYuUz8IpRaVYVC5GTg0JC/v6mj04AisTRD5PMI1hw6mGejZenewcc1Hm9iGNDlZZdBgqjb2DqYGYFcarZ7aBwdnRe4BBuBsE1IdJ53Cbn3Do6jbuS+ZhVhXpF5TViaLX6R03v3APJIrErPK64tQGiQAfum52N7uSU+l0hkyv0iGKVc3RXOJhRPWj61D/QxemZK363liWweGIQlLRxM9HBUUScwj9ltOWMGm3o+oiF3M2eY5GCpNg7LXwa092aQfB6nPLdgZ3GpccB/EpiBVWVc9TY1Yf9TShYkPplSFcEd2y5iDfpyJlvBLaNIij0C78waENXh9Gs3NErzZ7q6UQMQdA1IWuaIHOCTHGQdwzA20H2938isYMM1ZmjB72UkQBFk1GgMhKnhE+7dUVQ6ENNUAeq+b00OqGg2ygChl6la9owmFV3d+hK02dAoC5GhN/FGASPTqQJ6fKB39XkNLsL0R+lXMWoXPswgKLZIz2RYhB0wSBkQ3S6HWnm2B1TBNkdlfo/ZkYl1sRcTgIUze67F6SmoMxnp7pjH859chJ8b/jMx1KGRSrNrIzRKvZlszu9YaiFSRJTA88TuISHG9kOnsKp3d3q3yVVWjNqg7sHkcTuN6OAuSDq4ik5BPnEGkRYKWO2Pn9QFCj/rEq5cbGCQcvwnMP9sOld94I0jXruZeWfXFrG2ulypCXH7pgidUKjOH4V81NRNlBofu7tbk6RQMf47L6XBac1comb8aYZ2x4Kx4RGMeZY2YBCfV12GRTCLav7eVPvJor+K3SgtTRO8wnz80f1pCMK/Qapo454/F2YNlU5uYvtjPB+2kppDskbKWBiBxCW7gyH0hHFSd0xHLiIDHFFHS9p6tBRXE2fj4IQ54Tfy3IR7/0B1mT1FsQdUVSe8kGWH7+Fp5sXS3K1Qnq+bKGoTZwUHpTotle5y1fjVp9S3RHFoE7BmoDxletgVup4kRp62k0A5OdNShD0ikHhf45TtpY249Zvzt0RxWmdQr+777UNjJLLa6KsGZYoP21sUpguhgXhY1bBWvQIfol23qRJSjA6Bgp8iVevg4Oq0nihxMK/6PJe6W9009wgZcLlabkAAAMMSURBVO5PIDBJwNBKCbtPOruv2qhOYSz4rt1UsVFPILTG+5tGymBl+S+kXOaW2TGXlqQziop7G/uuccfK5uUcGfnyegFvqPhl/W4OQowJ/0u9vNl6ktsnnVGc0ynOGP4Wq+n4yq3LObzVj4QkX9V9QhtCnBF+u7nS0f32O7z3o05h8gyU+MrmRkZFElX6VZ05BjOnYy3fNrSOdEhxSsfYH0wjuHX82ub122pOlUwfTkBT1fPYr+rwcRQdUhwzdYwaSV3dvP5bkzIkxWZHZ0zeYlE6pKgU5w0fAQvJ+OT+W5SzbGfhYeP1h9Hh+yuPAWtQ8mHDO7WvRZigWYXF+6+bS8f3bW5NGQ58QFL1NINmeGPW7+lvJp1SJHSKJpVrouaJvTTZxv6DHfdc7vgaYxWMhjXfkDBdFW0TrByfsfjsFHPpmKLi342NQ5gOCmcMn4YQiUlhzPJzDU0H0fEVRioYDebXp2G0oLbz2q84E4neY9PCqXMvCUUlf+sbnUxkGG95fxyqxxOTY4ODI0NDp+DPo4MQaS0/eMREbKCohKkGq0bDLC2eHjzPWw5LZ0aGE1h+vBTe7TC0QhokjcQ+r6HGx1lLD/KtK3ZQHK9Q1C9Eap9gSBDHhVFbnvJqB4WhJqyfNc5WPQSJ1o9AExaf7lRPbKFIGWyKbcMxkaHKw2KpDEycPWNP4nbYRGHM4ELdh1/2QlQa6nWkaAHs+NAJy8/xrS/2UBi6IRSqzFqaiWPM8JZOgGDdNWTTZztso0CzN8rESPWFEyPTQo3YEpy42PZ9DO0b5bFefaPsvhcbJxfLYp9WT5qNdGLy1Kn9TyLmYkfWZmIfRVW8bUWWXj6/QDnWfOQGGbXxo+2kcARHmw9eExt6BhWxlaKqTG8sdtTjFbGZwhHcF1HNZLLZbgSLYjdFVaFeT+wLTlzsp3CkztaNrSijg7aUsVVyABQOTNXmD+YSZoaa7QlpSw6GwoFPdx+pzYOTgweC4DhACpKEUew3JF0OluKw5BXFyyOvKF4eeUXx8sgripdHXlG8NPLfje+kpfkdNBEAAAAASUVORK5CYI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946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9668" y="1288339"/>
            <a:ext cx="1872208" cy="24234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359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5" end="5"/>
                                            </p:txEl>
                                          </p:spTgt>
                                        </p:tgtEl>
                                        <p:attrNameLst>
                                          <p:attrName>style.visibility</p:attrName>
                                        </p:attrNameLst>
                                      </p:cBhvr>
                                      <p:to>
                                        <p:strVal val="visible"/>
                                      </p:to>
                                    </p:set>
                                    <p:animEffect transition="in" filter="wipe(down)">
                                      <p:cBhvr>
                                        <p:cTn id="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138" y="-12641"/>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How are children assessed?</a:t>
            </a:r>
          </a:p>
        </p:txBody>
      </p:sp>
      <p:sp>
        <p:nvSpPr>
          <p:cNvPr id="3" name="Rectangle 2"/>
          <p:cNvSpPr/>
          <p:nvPr/>
        </p:nvSpPr>
        <p:spPr>
          <a:xfrm>
            <a:off x="389112" y="1403389"/>
            <a:ext cx="7836718" cy="523220"/>
          </a:xfrm>
          <a:prstGeom prst="rect">
            <a:avLst/>
          </a:prstGeom>
        </p:spPr>
        <p:txBody>
          <a:bodyPr wrap="square">
            <a:spAutoFit/>
          </a:bodyPr>
          <a:lstStyle/>
          <a:p>
            <a:pPr marL="541338" algn="ctr">
              <a:defRPr/>
            </a:pPr>
            <a:r>
              <a:rPr lang="en-GB" sz="2800" dirty="0">
                <a:solidFill>
                  <a:schemeClr val="bg1"/>
                </a:solidFill>
                <a:latin typeface="Comic Sans MS" panose="030F0702030302020204" pitchFamily="66" charset="0"/>
              </a:rPr>
              <a:t>There are two ways your child is assessed:</a:t>
            </a:r>
          </a:p>
        </p:txBody>
      </p:sp>
      <p:sp>
        <p:nvSpPr>
          <p:cNvPr id="8" name="Rectangle 7"/>
          <p:cNvSpPr/>
          <p:nvPr/>
        </p:nvSpPr>
        <p:spPr>
          <a:xfrm>
            <a:off x="634257" y="2405965"/>
            <a:ext cx="7836718" cy="2246769"/>
          </a:xfrm>
          <a:prstGeom prst="rect">
            <a:avLst/>
          </a:prstGeom>
        </p:spPr>
        <p:txBody>
          <a:bodyPr wrap="square">
            <a:spAutoFit/>
          </a:bodyPr>
          <a:lstStyle/>
          <a:p>
            <a:pPr marL="541338" algn="ctr">
              <a:defRPr/>
            </a:pPr>
            <a:r>
              <a:rPr lang="en-GB" sz="2800" dirty="0">
                <a:solidFill>
                  <a:schemeClr val="bg1"/>
                </a:solidFill>
                <a:latin typeface="Comic Sans MS" panose="030F0702030302020204" pitchFamily="66" charset="0"/>
              </a:rPr>
              <a:t>Teacher Assessment</a:t>
            </a:r>
          </a:p>
          <a:p>
            <a:pPr marL="541338" algn="ctr">
              <a:defRPr/>
            </a:pPr>
            <a:endParaRPr lang="en-GB" sz="2800" dirty="0">
              <a:solidFill>
                <a:schemeClr val="bg1"/>
              </a:solidFill>
              <a:latin typeface="Comic Sans MS" panose="030F0702030302020204" pitchFamily="66" charset="0"/>
            </a:endParaRPr>
          </a:p>
          <a:p>
            <a:pPr marL="541338" algn="ctr">
              <a:defRPr/>
            </a:pPr>
            <a:r>
              <a:rPr lang="en-GB" sz="2800" dirty="0">
                <a:solidFill>
                  <a:schemeClr val="bg1"/>
                </a:solidFill>
                <a:latin typeface="Comic Sans MS" panose="030F0702030302020204" pitchFamily="66" charset="0"/>
              </a:rPr>
              <a:t>&amp;</a:t>
            </a:r>
          </a:p>
          <a:p>
            <a:pPr marL="541338" algn="ctr">
              <a:defRPr/>
            </a:pPr>
            <a:endParaRPr lang="en-GB" sz="2800" dirty="0">
              <a:solidFill>
                <a:schemeClr val="bg1"/>
              </a:solidFill>
              <a:latin typeface="Comic Sans MS" panose="030F0702030302020204" pitchFamily="66" charset="0"/>
            </a:endParaRPr>
          </a:p>
          <a:p>
            <a:pPr marL="541338" algn="ctr">
              <a:defRPr/>
            </a:pPr>
            <a:r>
              <a:rPr lang="en-GB" sz="2800" dirty="0">
                <a:solidFill>
                  <a:schemeClr val="bg1"/>
                </a:solidFill>
                <a:latin typeface="Comic Sans MS" panose="030F0702030302020204" pitchFamily="66" charset="0"/>
              </a:rPr>
              <a:t>SATs tests</a:t>
            </a:r>
          </a:p>
        </p:txBody>
      </p:sp>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3961811"/>
            <a:ext cx="2190378" cy="18008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26286" y="3937671"/>
            <a:ext cx="1548011" cy="1770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585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 calcmode="lin" valueType="num">
                                      <p:cBhvr additive="base">
                                        <p:cTn id="2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138" y="-12641"/>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Teacher Assessment</a:t>
            </a:r>
          </a:p>
        </p:txBody>
      </p:sp>
      <p:sp>
        <p:nvSpPr>
          <p:cNvPr id="3" name="Rectangle 2"/>
          <p:cNvSpPr/>
          <p:nvPr/>
        </p:nvSpPr>
        <p:spPr>
          <a:xfrm>
            <a:off x="389112" y="1403389"/>
            <a:ext cx="7836718" cy="1569660"/>
          </a:xfrm>
          <a:prstGeom prst="rect">
            <a:avLst/>
          </a:prstGeom>
        </p:spPr>
        <p:txBody>
          <a:bodyPr wrap="square">
            <a:spAutoFit/>
          </a:bodyPr>
          <a:lstStyle/>
          <a:p>
            <a:pPr marL="541338" algn="ctr">
              <a:defRPr/>
            </a:pPr>
            <a:r>
              <a:rPr lang="en-GB" sz="2400" dirty="0">
                <a:solidFill>
                  <a:schemeClr val="bg1"/>
                </a:solidFill>
                <a:latin typeface="Comic Sans MS" panose="030F0702030302020204" pitchFamily="66" charset="0"/>
              </a:rPr>
              <a:t>Teacher assessment draws together everything the teacher/teachers know about the child, using a range of evidence from lessons, observations, marked work and school assessments.</a:t>
            </a:r>
          </a:p>
        </p:txBody>
      </p:sp>
      <p:sp>
        <p:nvSpPr>
          <p:cNvPr id="10" name="Rectangle 9"/>
          <p:cNvSpPr/>
          <p:nvPr/>
        </p:nvSpPr>
        <p:spPr>
          <a:xfrm>
            <a:off x="2374710" y="3416359"/>
            <a:ext cx="6161311" cy="1569660"/>
          </a:xfrm>
          <a:prstGeom prst="rect">
            <a:avLst/>
          </a:prstGeom>
        </p:spPr>
        <p:txBody>
          <a:bodyPr wrap="square">
            <a:spAutoFit/>
          </a:bodyPr>
          <a:lstStyle/>
          <a:p>
            <a:pPr marL="541338" algn="ctr">
              <a:defRPr/>
            </a:pPr>
            <a:r>
              <a:rPr lang="en-GB" sz="2400" dirty="0">
                <a:solidFill>
                  <a:schemeClr val="bg1"/>
                </a:solidFill>
                <a:latin typeface="Comic Sans MS" panose="030F0702030302020204" pitchFamily="66" charset="0"/>
              </a:rPr>
              <a:t>Teacher assessment is not a ‘snapshot’: it shows the bigger picture and is therefore more reliable than a test.</a:t>
            </a:r>
            <a:endParaRPr lang="en-GB" sz="2800" dirty="0">
              <a:solidFill>
                <a:schemeClr val="bg1"/>
              </a:solidFill>
              <a:latin typeface="Comic Sans MS" panose="030F0702030302020204" pitchFamily="66" charset="0"/>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989" y="3025472"/>
            <a:ext cx="2147788" cy="2942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50510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barn(inVertical)">
                                      <p:cBhvr>
                                        <p:cTn id="19"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584" y="-58737"/>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Teacher Assessment- writing</a:t>
            </a:r>
          </a:p>
        </p:txBody>
      </p:sp>
      <p:sp>
        <p:nvSpPr>
          <p:cNvPr id="3" name="Rectangle 2"/>
          <p:cNvSpPr/>
          <p:nvPr/>
        </p:nvSpPr>
        <p:spPr>
          <a:xfrm>
            <a:off x="421242" y="1197521"/>
            <a:ext cx="7836718" cy="461665"/>
          </a:xfrm>
          <a:prstGeom prst="rect">
            <a:avLst/>
          </a:prstGeom>
        </p:spPr>
        <p:txBody>
          <a:bodyPr wrap="square">
            <a:spAutoFit/>
          </a:bodyPr>
          <a:lstStyle/>
          <a:p>
            <a:pPr marL="541338" algn="ctr">
              <a:defRPr/>
            </a:pPr>
            <a:r>
              <a:rPr lang="en-GB" sz="2400" dirty="0">
                <a:solidFill>
                  <a:schemeClr val="bg1"/>
                </a:solidFill>
                <a:latin typeface="Comic Sans MS" panose="030F0702030302020204" pitchFamily="66" charset="0"/>
              </a:rPr>
              <a:t>The children do not need to sit a writing test! </a:t>
            </a:r>
            <a:r>
              <a:rPr lang="en-GB" sz="2400" dirty="0">
                <a:solidFill>
                  <a:schemeClr val="bg1"/>
                </a:solidFill>
                <a:latin typeface="Comic Sans MS" panose="030F0702030302020204" pitchFamily="66" charset="0"/>
                <a:sym typeface="Wingdings" panose="05000000000000000000" pitchFamily="2" charset="2"/>
              </a:rPr>
              <a:t> </a:t>
            </a:r>
            <a:endParaRPr lang="en-GB" sz="2400" dirty="0">
              <a:solidFill>
                <a:schemeClr val="bg1"/>
              </a:solidFill>
              <a:latin typeface="Comic Sans MS" panose="030F0702030302020204" pitchFamily="66" charset="0"/>
            </a:endParaRPr>
          </a:p>
        </p:txBody>
      </p:sp>
      <p:sp>
        <p:nvSpPr>
          <p:cNvPr id="10" name="Rectangle 9"/>
          <p:cNvSpPr/>
          <p:nvPr/>
        </p:nvSpPr>
        <p:spPr>
          <a:xfrm>
            <a:off x="35621" y="2132856"/>
            <a:ext cx="8591255" cy="3785652"/>
          </a:xfrm>
          <a:prstGeom prst="rect">
            <a:avLst/>
          </a:prstGeom>
        </p:spPr>
        <p:txBody>
          <a:bodyPr wrap="square">
            <a:spAutoFit/>
          </a:bodyPr>
          <a:lstStyle/>
          <a:p>
            <a:pPr marL="541338">
              <a:defRPr/>
            </a:pPr>
            <a:r>
              <a:rPr lang="en-GB" sz="2400" dirty="0">
                <a:solidFill>
                  <a:schemeClr val="bg1"/>
                </a:solidFill>
                <a:latin typeface="Comic Sans MS" panose="030F0702030302020204" pitchFamily="66" charset="0"/>
              </a:rPr>
              <a:t>Instead, the children are assessed by their teacher and progress is monitored across the year to ensure the most accurate assessment is given to your child. Your child’s teacher will gather information about your child’s writing from across the curriculum and identify whether they are:</a:t>
            </a:r>
          </a:p>
          <a:p>
            <a:pPr marL="541338">
              <a:defRPr/>
            </a:pPr>
            <a:r>
              <a:rPr lang="en-GB" sz="2400" dirty="0">
                <a:solidFill>
                  <a:schemeClr val="bg1"/>
                </a:solidFill>
                <a:latin typeface="Comic Sans MS" panose="030F0702030302020204" pitchFamily="66" charset="0"/>
              </a:rPr>
              <a:t>Below the expected standard</a:t>
            </a:r>
          </a:p>
          <a:p>
            <a:pPr marL="541338">
              <a:defRPr/>
            </a:pPr>
            <a:r>
              <a:rPr lang="en-GB" sz="2400" dirty="0">
                <a:solidFill>
                  <a:schemeClr val="bg1"/>
                </a:solidFill>
                <a:latin typeface="Comic Sans MS" panose="030F0702030302020204" pitchFamily="66" charset="0"/>
              </a:rPr>
              <a:t>Working towards the expected standard</a:t>
            </a:r>
          </a:p>
          <a:p>
            <a:pPr marL="541338">
              <a:defRPr/>
            </a:pPr>
            <a:r>
              <a:rPr lang="en-GB" sz="2400" dirty="0">
                <a:solidFill>
                  <a:schemeClr val="bg1"/>
                </a:solidFill>
                <a:latin typeface="Comic Sans MS" panose="030F0702030302020204" pitchFamily="66" charset="0"/>
              </a:rPr>
              <a:t>Working at the expected standard</a:t>
            </a:r>
          </a:p>
          <a:p>
            <a:pPr marL="541338">
              <a:defRPr/>
            </a:pPr>
            <a:r>
              <a:rPr lang="en-GB" sz="2400" dirty="0">
                <a:solidFill>
                  <a:schemeClr val="bg1"/>
                </a:solidFill>
                <a:latin typeface="Comic Sans MS" panose="030F0702030302020204" pitchFamily="66" charset="0"/>
              </a:rPr>
              <a:t>Working above the expected standard.</a:t>
            </a:r>
            <a:endParaRPr lang="en-GB" sz="2800" dirty="0">
              <a:solidFill>
                <a:schemeClr val="bg1"/>
              </a:solidFill>
              <a:latin typeface="Comic Sans MS" panose="030F0702030302020204" pitchFamily="66" charset="0"/>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5501" y="4221088"/>
            <a:ext cx="1979727" cy="1859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050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 calcmode="lin" valueType="num">
                                      <p:cBhvr additive="base">
                                        <p:cTn id="25"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anim calcmode="lin" valueType="num">
                                      <p:cBhvr additive="base">
                                        <p:cTn id="31"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4" end="4"/>
                                            </p:txEl>
                                          </p:spTgt>
                                        </p:tgtEl>
                                        <p:attrNameLst>
                                          <p:attrName>style.visibility</p:attrName>
                                        </p:attrNameLst>
                                      </p:cBhvr>
                                      <p:to>
                                        <p:strVal val="visible"/>
                                      </p:to>
                                    </p:set>
                                    <p:anim calcmode="lin" valueType="num">
                                      <p:cBhvr additive="base">
                                        <p:cTn id="37"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122"/>
                                        </p:tgtEl>
                                        <p:attrNameLst>
                                          <p:attrName>style.visibility</p:attrName>
                                        </p:attrNameLst>
                                      </p:cBhvr>
                                      <p:to>
                                        <p:strVal val="visible"/>
                                      </p:to>
                                    </p:set>
                                    <p:anim calcmode="lin" valueType="num">
                                      <p:cBhvr additive="base">
                                        <p:cTn id="43" dur="500" fill="hold"/>
                                        <p:tgtEl>
                                          <p:spTgt spid="5122"/>
                                        </p:tgtEl>
                                        <p:attrNameLst>
                                          <p:attrName>ppt_x</p:attrName>
                                        </p:attrNameLst>
                                      </p:cBhvr>
                                      <p:tavLst>
                                        <p:tav tm="0">
                                          <p:val>
                                            <p:strVal val="#ppt_x"/>
                                          </p:val>
                                        </p:tav>
                                        <p:tav tm="100000">
                                          <p:val>
                                            <p:strVal val="#ppt_x"/>
                                          </p:val>
                                        </p:tav>
                                      </p:tavLst>
                                    </p:anim>
                                    <p:anim calcmode="lin" valueType="num">
                                      <p:cBhvr additive="base">
                                        <p:cTn id="44"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The Tests</a:t>
            </a:r>
          </a:p>
        </p:txBody>
      </p:sp>
      <p:sp>
        <p:nvSpPr>
          <p:cNvPr id="3" name="Rectangle 2"/>
          <p:cNvSpPr/>
          <p:nvPr/>
        </p:nvSpPr>
        <p:spPr>
          <a:xfrm>
            <a:off x="492943" y="1443841"/>
            <a:ext cx="8093075" cy="4278094"/>
          </a:xfrm>
          <a:prstGeom prst="rect">
            <a:avLst/>
          </a:prstGeom>
        </p:spPr>
        <p:txBody>
          <a:bodyPr wrap="square">
            <a:spAutoFit/>
          </a:bodyPr>
          <a:lstStyle/>
          <a:p>
            <a:pPr algn="ctr">
              <a:defRPr/>
            </a:pPr>
            <a:r>
              <a:rPr lang="en-GB" altLang="en-US" sz="2800" b="1" dirty="0">
                <a:solidFill>
                  <a:schemeClr val="bg1"/>
                </a:solidFill>
                <a:latin typeface="Comic Sans MS" panose="030F0702030302020204" pitchFamily="66" charset="0"/>
              </a:rPr>
              <a:t>Key Stage 2 SATs take place nationally in the week commencing </a:t>
            </a:r>
            <a:r>
              <a:rPr lang="en-GB" altLang="en-US" sz="2800" b="1" dirty="0" smtClean="0">
                <a:solidFill>
                  <a:schemeClr val="bg1"/>
                </a:solidFill>
                <a:latin typeface="Comic Sans MS" panose="030F0702030302020204" pitchFamily="66" charset="0"/>
              </a:rPr>
              <a:t>Tues 9</a:t>
            </a:r>
            <a:r>
              <a:rPr lang="en-GB" altLang="en-US" sz="2800" b="1" baseline="30000" dirty="0" smtClean="0">
                <a:solidFill>
                  <a:schemeClr val="bg1"/>
                </a:solidFill>
                <a:latin typeface="Comic Sans MS" panose="030F0702030302020204" pitchFamily="66" charset="0"/>
              </a:rPr>
              <a:t>th</a:t>
            </a:r>
            <a:r>
              <a:rPr lang="en-GB" altLang="en-US" sz="2800" b="1" dirty="0" smtClean="0">
                <a:solidFill>
                  <a:schemeClr val="bg1"/>
                </a:solidFill>
                <a:latin typeface="Comic Sans MS" panose="030F0702030302020204" pitchFamily="66" charset="0"/>
              </a:rPr>
              <a:t> </a:t>
            </a:r>
            <a:r>
              <a:rPr lang="en-GB" altLang="en-US" sz="2800" b="1" dirty="0">
                <a:solidFill>
                  <a:schemeClr val="bg1"/>
                </a:solidFill>
                <a:latin typeface="Comic Sans MS" panose="030F0702030302020204" pitchFamily="66" charset="0"/>
              </a:rPr>
              <a:t>May </a:t>
            </a:r>
            <a:r>
              <a:rPr lang="en-GB" altLang="en-US" sz="2800" b="1" dirty="0" smtClean="0">
                <a:solidFill>
                  <a:schemeClr val="bg1"/>
                </a:solidFill>
                <a:latin typeface="Comic Sans MS" panose="030F0702030302020204" pitchFamily="66" charset="0"/>
              </a:rPr>
              <a:t>2023.</a:t>
            </a:r>
            <a:endParaRPr lang="en-GB" altLang="en-US" sz="2800" b="1" dirty="0">
              <a:solidFill>
                <a:schemeClr val="bg1"/>
              </a:solidFill>
              <a:latin typeface="Comic Sans MS" panose="030F0702030302020204" pitchFamily="66" charset="0"/>
            </a:endParaRPr>
          </a:p>
          <a:p>
            <a:pPr>
              <a:buFont typeface="Arial" panose="020B0604020202020204" pitchFamily="34" charset="0"/>
              <a:buChar char="•"/>
              <a:defRPr/>
            </a:pPr>
            <a:endParaRPr lang="en-GB" altLang="en-US" sz="2000" dirty="0">
              <a:solidFill>
                <a:schemeClr val="bg1"/>
              </a:solidFill>
              <a:latin typeface="Comic Sans MS" panose="030F0702030302020204" pitchFamily="66" charset="0"/>
            </a:endParaRPr>
          </a:p>
          <a:p>
            <a:pPr>
              <a:defRPr/>
            </a:pPr>
            <a:r>
              <a:rPr lang="en-GB" altLang="en-US" sz="2000" dirty="0">
                <a:solidFill>
                  <a:schemeClr val="bg1"/>
                </a:solidFill>
                <a:latin typeface="Comic Sans MS" panose="030F0702030302020204" pitchFamily="66" charset="0"/>
              </a:rPr>
              <a:t>Tests will be administered in the following subjects:</a:t>
            </a:r>
          </a:p>
          <a:p>
            <a:pPr>
              <a:defRPr/>
            </a:pPr>
            <a:endParaRPr lang="en-GB" altLang="en-US" sz="2000" dirty="0">
              <a:solidFill>
                <a:schemeClr val="bg1"/>
              </a:solidFill>
              <a:latin typeface="Comic Sans MS" panose="030F0702030302020204" pitchFamily="66" charset="0"/>
            </a:endParaRPr>
          </a:p>
          <a:p>
            <a:pPr>
              <a:buFont typeface="Courier New" panose="02070309020205020404" pitchFamily="49" charset="0"/>
              <a:buChar char="o"/>
              <a:defRPr/>
            </a:pPr>
            <a:r>
              <a:rPr lang="en-GB" altLang="en-US" sz="2000" dirty="0">
                <a:solidFill>
                  <a:schemeClr val="bg1"/>
                </a:solidFill>
                <a:latin typeface="Comic Sans MS" panose="030F0702030302020204" pitchFamily="66" charset="0"/>
              </a:rPr>
              <a:t>Reading (60 minutes for 3 texts: fiction, non-fiction and poetry)</a:t>
            </a:r>
          </a:p>
          <a:p>
            <a:pPr>
              <a:buFont typeface="Courier New" panose="02070309020205020404" pitchFamily="49" charset="0"/>
              <a:buChar char="o"/>
              <a:defRPr/>
            </a:pPr>
            <a:r>
              <a:rPr lang="en-GB" altLang="en-US" sz="2000" dirty="0">
                <a:solidFill>
                  <a:schemeClr val="bg1"/>
                </a:solidFill>
                <a:latin typeface="Comic Sans MS" panose="030F0702030302020204" pitchFamily="66" charset="0"/>
              </a:rPr>
              <a:t>Spelling (approximately 15 minutes)</a:t>
            </a:r>
          </a:p>
          <a:p>
            <a:pPr>
              <a:buFont typeface="Courier New" panose="02070309020205020404" pitchFamily="49" charset="0"/>
              <a:buChar char="o"/>
              <a:defRPr/>
            </a:pPr>
            <a:r>
              <a:rPr lang="en-GB" altLang="en-US" sz="2000" dirty="0">
                <a:solidFill>
                  <a:schemeClr val="bg1"/>
                </a:solidFill>
                <a:latin typeface="Comic Sans MS" panose="030F0702030302020204" pitchFamily="66" charset="0"/>
              </a:rPr>
              <a:t>Punctuation, Vocabulary and Grammar (45 minutes)</a:t>
            </a:r>
          </a:p>
          <a:p>
            <a:pPr>
              <a:buFont typeface="Courier New" panose="02070309020205020404" pitchFamily="49" charset="0"/>
              <a:buChar char="o"/>
              <a:defRPr/>
            </a:pPr>
            <a:r>
              <a:rPr lang="en-GB" altLang="en-US" sz="2000" dirty="0">
                <a:solidFill>
                  <a:schemeClr val="bg1"/>
                </a:solidFill>
                <a:latin typeface="Comic Sans MS" panose="030F0702030302020204" pitchFamily="66" charset="0"/>
              </a:rPr>
              <a:t>Mathematics</a:t>
            </a:r>
          </a:p>
          <a:p>
            <a:pPr>
              <a:defRPr/>
            </a:pPr>
            <a:r>
              <a:rPr lang="en-GB" altLang="en-US" sz="2000" dirty="0">
                <a:solidFill>
                  <a:schemeClr val="bg1"/>
                </a:solidFill>
                <a:latin typeface="Comic Sans MS" panose="030F0702030302020204" pitchFamily="66" charset="0"/>
              </a:rPr>
              <a:t>- 	Paper 1: Arithmetic (30 minutes)</a:t>
            </a:r>
          </a:p>
          <a:p>
            <a:pPr>
              <a:defRPr/>
            </a:pPr>
            <a:r>
              <a:rPr lang="en-GB" altLang="en-US" sz="2000" dirty="0">
                <a:solidFill>
                  <a:schemeClr val="bg1"/>
                </a:solidFill>
                <a:latin typeface="Comic Sans MS" panose="030F0702030302020204" pitchFamily="66" charset="0"/>
              </a:rPr>
              <a:t>- 	Paper 2: Reasoning (40 minutes)</a:t>
            </a:r>
          </a:p>
          <a:p>
            <a:pPr>
              <a:defRPr/>
            </a:pPr>
            <a:r>
              <a:rPr lang="en-GB" altLang="en-US" sz="2000" dirty="0">
                <a:solidFill>
                  <a:schemeClr val="bg1"/>
                </a:solidFill>
                <a:latin typeface="Comic Sans MS" panose="030F0702030302020204" pitchFamily="66" charset="0"/>
              </a:rPr>
              <a:t>- 	Paper 3: Reasoning (40 minutes)</a:t>
            </a:r>
          </a:p>
          <a:p>
            <a:pPr>
              <a:buFontTx/>
              <a:buChar char="-"/>
              <a:defRPr/>
            </a:pPr>
            <a:endParaRPr lang="en-GB" altLang="en-US" sz="1600" dirty="0">
              <a:solidFill>
                <a:schemeClr val="bg1"/>
              </a:solidFill>
              <a:latin typeface="Comic Sans MS" panose="030F0702030302020204" pitchFamily="66" charset="0"/>
            </a:endParaRP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592" y="4437112"/>
            <a:ext cx="1533782" cy="15788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201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1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Timetable</a:t>
            </a:r>
          </a:p>
        </p:txBody>
      </p:sp>
      <p:sp>
        <p:nvSpPr>
          <p:cNvPr id="8" name="Rectangle 7"/>
          <p:cNvSpPr/>
          <p:nvPr/>
        </p:nvSpPr>
        <p:spPr>
          <a:xfrm>
            <a:off x="473189" y="1069975"/>
            <a:ext cx="8093075" cy="338554"/>
          </a:xfrm>
          <a:prstGeom prst="rect">
            <a:avLst/>
          </a:prstGeom>
        </p:spPr>
        <p:txBody>
          <a:bodyPr wrap="square">
            <a:spAutoFit/>
          </a:bodyPr>
          <a:lstStyle/>
          <a:p>
            <a:pPr>
              <a:buFontTx/>
              <a:buChar char="-"/>
              <a:defRPr/>
            </a:pPr>
            <a:endParaRPr lang="en-GB" altLang="en-US" sz="1600" dirty="0">
              <a:solidFill>
                <a:schemeClr val="bg1"/>
              </a:solidFill>
              <a:latin typeface="Comic Sans MS" panose="030F0702030302020204" pitchFamily="66" charset="0"/>
            </a:endParaRPr>
          </a:p>
        </p:txBody>
      </p:sp>
      <p:sp>
        <p:nvSpPr>
          <p:cNvPr id="10" name="Rectangle 3"/>
          <p:cNvSpPr>
            <a:spLocks noChangeArrowheads="1"/>
          </p:cNvSpPr>
          <p:nvPr/>
        </p:nvSpPr>
        <p:spPr bwMode="auto">
          <a:xfrm>
            <a:off x="516414" y="1524326"/>
            <a:ext cx="79790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rgbClr val="FF0000"/>
                </a:solidFill>
                <a:latin typeface="Comic Sans MS" panose="030F0702030302020204" pitchFamily="66" charset="0"/>
              </a:rPr>
              <a:t>Tuesday </a:t>
            </a:r>
            <a:r>
              <a:rPr lang="en-GB" altLang="en-US" sz="3600" b="1" dirty="0">
                <a:solidFill>
                  <a:srgbClr val="FF0000"/>
                </a:solidFill>
                <a:latin typeface="Comic Sans MS" panose="030F0702030302020204" pitchFamily="66" charset="0"/>
              </a:rPr>
              <a:t>9</a:t>
            </a:r>
            <a:r>
              <a:rPr lang="en-GB" altLang="en-US" sz="3600" b="1" baseline="30000" dirty="0" smtClean="0">
                <a:solidFill>
                  <a:srgbClr val="FF0000"/>
                </a:solidFill>
                <a:latin typeface="Comic Sans MS" panose="030F0702030302020204" pitchFamily="66" charset="0"/>
              </a:rPr>
              <a:t>th</a:t>
            </a:r>
            <a:r>
              <a:rPr lang="en-GB" altLang="en-US" sz="3600" b="1" dirty="0" smtClean="0">
                <a:solidFill>
                  <a:srgbClr val="FF0000"/>
                </a:solidFill>
                <a:latin typeface="Comic Sans MS" panose="030F0702030302020204" pitchFamily="66" charset="0"/>
              </a:rPr>
              <a:t> </a:t>
            </a:r>
            <a:r>
              <a:rPr lang="en-GB" altLang="en-US" sz="3600" b="1" dirty="0">
                <a:solidFill>
                  <a:srgbClr val="FF0000"/>
                </a:solidFill>
                <a:latin typeface="Comic Sans MS" panose="030F0702030302020204" pitchFamily="66" charset="0"/>
              </a:rPr>
              <a:t>May – SPAG paper and Spellings</a:t>
            </a:r>
          </a:p>
        </p:txBody>
      </p:sp>
      <p:sp>
        <p:nvSpPr>
          <p:cNvPr id="11" name="Rectangle 3"/>
          <p:cNvSpPr>
            <a:spLocks noChangeArrowheads="1"/>
          </p:cNvSpPr>
          <p:nvPr/>
        </p:nvSpPr>
        <p:spPr bwMode="auto">
          <a:xfrm>
            <a:off x="530225" y="2867094"/>
            <a:ext cx="79790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rgbClr val="00B0F0"/>
                </a:solidFill>
                <a:latin typeface="Comic Sans MS" panose="030F0702030302020204" pitchFamily="66" charset="0"/>
              </a:rPr>
              <a:t>Wednesday </a:t>
            </a:r>
            <a:r>
              <a:rPr lang="en-GB" altLang="en-US" sz="3600" b="1" dirty="0" smtClean="0">
                <a:solidFill>
                  <a:srgbClr val="00B0F0"/>
                </a:solidFill>
                <a:latin typeface="Comic Sans MS" panose="030F0702030302020204" pitchFamily="66" charset="0"/>
              </a:rPr>
              <a:t>10</a:t>
            </a:r>
            <a:r>
              <a:rPr lang="en-GB" altLang="en-US" sz="3600" b="1" baseline="30000" dirty="0" smtClean="0">
                <a:solidFill>
                  <a:srgbClr val="00B0F0"/>
                </a:solidFill>
                <a:latin typeface="Comic Sans MS" panose="030F0702030302020204" pitchFamily="66" charset="0"/>
              </a:rPr>
              <a:t>th</a:t>
            </a:r>
            <a:r>
              <a:rPr lang="en-GB" altLang="en-US" sz="3600" b="1" dirty="0" smtClean="0">
                <a:solidFill>
                  <a:srgbClr val="00B0F0"/>
                </a:solidFill>
                <a:latin typeface="Comic Sans MS" panose="030F0702030302020204" pitchFamily="66" charset="0"/>
              </a:rPr>
              <a:t> </a:t>
            </a:r>
            <a:r>
              <a:rPr lang="en-GB" altLang="en-US" sz="3600" b="1" dirty="0">
                <a:solidFill>
                  <a:srgbClr val="00B0F0"/>
                </a:solidFill>
                <a:latin typeface="Comic Sans MS" panose="030F0702030302020204" pitchFamily="66" charset="0"/>
              </a:rPr>
              <a:t>May – Reading</a:t>
            </a:r>
          </a:p>
        </p:txBody>
      </p:sp>
      <p:sp>
        <p:nvSpPr>
          <p:cNvPr id="12" name="Rectangle 3"/>
          <p:cNvSpPr>
            <a:spLocks noChangeArrowheads="1"/>
          </p:cNvSpPr>
          <p:nvPr/>
        </p:nvSpPr>
        <p:spPr bwMode="auto">
          <a:xfrm>
            <a:off x="581342" y="3623245"/>
            <a:ext cx="79790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rgbClr val="92D050"/>
                </a:solidFill>
                <a:latin typeface="Comic Sans MS" panose="030F0702030302020204" pitchFamily="66" charset="0"/>
              </a:rPr>
              <a:t>Thursday </a:t>
            </a:r>
            <a:r>
              <a:rPr lang="en-GB" altLang="en-US" sz="3600" b="1" dirty="0" smtClean="0">
                <a:solidFill>
                  <a:srgbClr val="92D050"/>
                </a:solidFill>
                <a:latin typeface="Comic Sans MS" panose="030F0702030302020204" pitchFamily="66" charset="0"/>
              </a:rPr>
              <a:t>11</a:t>
            </a:r>
            <a:r>
              <a:rPr lang="en-GB" altLang="en-US" sz="3600" b="1" baseline="30000" dirty="0" smtClean="0">
                <a:solidFill>
                  <a:srgbClr val="92D050"/>
                </a:solidFill>
                <a:latin typeface="Comic Sans MS" panose="030F0702030302020204" pitchFamily="66" charset="0"/>
              </a:rPr>
              <a:t>th</a:t>
            </a:r>
            <a:r>
              <a:rPr lang="en-GB" altLang="en-US" sz="3600" b="1" dirty="0" smtClean="0">
                <a:solidFill>
                  <a:srgbClr val="92D050"/>
                </a:solidFill>
                <a:latin typeface="Comic Sans MS" panose="030F0702030302020204" pitchFamily="66" charset="0"/>
              </a:rPr>
              <a:t> </a:t>
            </a:r>
            <a:r>
              <a:rPr lang="en-GB" altLang="en-US" sz="3600" b="1" dirty="0">
                <a:solidFill>
                  <a:srgbClr val="92D050"/>
                </a:solidFill>
                <a:latin typeface="Comic Sans MS" panose="030F0702030302020204" pitchFamily="66" charset="0"/>
              </a:rPr>
              <a:t>May – Mathematics paper 1 &amp; 2</a:t>
            </a:r>
          </a:p>
        </p:txBody>
      </p:sp>
      <p:sp>
        <p:nvSpPr>
          <p:cNvPr id="13" name="Rectangle 3"/>
          <p:cNvSpPr>
            <a:spLocks noChangeArrowheads="1"/>
          </p:cNvSpPr>
          <p:nvPr/>
        </p:nvSpPr>
        <p:spPr bwMode="auto">
          <a:xfrm>
            <a:off x="530225" y="4933394"/>
            <a:ext cx="79790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rgbClr val="FFFF00"/>
                </a:solidFill>
                <a:latin typeface="Comic Sans MS" panose="030F0702030302020204" pitchFamily="66" charset="0"/>
              </a:rPr>
              <a:t>Friday </a:t>
            </a:r>
            <a:r>
              <a:rPr lang="en-GB" altLang="en-US" sz="3600" b="1" dirty="0" smtClean="0">
                <a:solidFill>
                  <a:srgbClr val="FFFF00"/>
                </a:solidFill>
                <a:latin typeface="Comic Sans MS" panose="030F0702030302020204" pitchFamily="66" charset="0"/>
              </a:rPr>
              <a:t>12</a:t>
            </a:r>
            <a:r>
              <a:rPr lang="en-GB" altLang="en-US" sz="3600" b="1" baseline="30000" dirty="0" smtClean="0">
                <a:solidFill>
                  <a:srgbClr val="FFFF00"/>
                </a:solidFill>
                <a:latin typeface="Comic Sans MS" panose="030F0702030302020204" pitchFamily="66" charset="0"/>
              </a:rPr>
              <a:t>th</a:t>
            </a:r>
            <a:r>
              <a:rPr lang="en-GB" altLang="en-US" sz="3600" b="1" dirty="0" smtClean="0">
                <a:solidFill>
                  <a:srgbClr val="FFFF00"/>
                </a:solidFill>
                <a:latin typeface="Comic Sans MS" panose="030F0702030302020204" pitchFamily="66" charset="0"/>
              </a:rPr>
              <a:t> </a:t>
            </a:r>
            <a:r>
              <a:rPr lang="en-GB" altLang="en-US" sz="3600" b="1" dirty="0">
                <a:solidFill>
                  <a:srgbClr val="FFFF00"/>
                </a:solidFill>
                <a:latin typeface="Comic Sans MS" panose="030F0702030302020204" pitchFamily="66" charset="0"/>
              </a:rPr>
              <a:t>May – Mathematics Paper 3</a:t>
            </a:r>
          </a:p>
        </p:txBody>
      </p:sp>
    </p:spTree>
    <p:extLst>
      <p:ext uri="{BB962C8B-B14F-4D97-AF65-F5344CB8AC3E}">
        <p14:creationId xmlns:p14="http://schemas.microsoft.com/office/powerpoint/2010/main" val="215292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circle(in)">
                                      <p:cBhvr>
                                        <p:cTn id="23" dur="2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circle(in)">
                                      <p:cBhvr>
                                        <p:cTn id="2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009"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200" b="1" dirty="0">
                <a:solidFill>
                  <a:schemeClr val="bg1"/>
                </a:solidFill>
                <a:latin typeface="Comic Sans MS" panose="030F0702030302020204" pitchFamily="66" charset="0"/>
              </a:rPr>
              <a:t>KS2 Spelling, Punctuation, Grammar</a:t>
            </a:r>
          </a:p>
        </p:txBody>
      </p:sp>
      <p:sp>
        <p:nvSpPr>
          <p:cNvPr id="3" name="Rectangle 2"/>
          <p:cNvSpPr/>
          <p:nvPr/>
        </p:nvSpPr>
        <p:spPr>
          <a:xfrm>
            <a:off x="425280" y="2852936"/>
            <a:ext cx="8093075" cy="3416320"/>
          </a:xfrm>
          <a:prstGeom prst="rect">
            <a:avLst/>
          </a:prstGeom>
        </p:spPr>
        <p:txBody>
          <a:bodyPr wrap="square">
            <a:spAutoFit/>
          </a:bodyPr>
          <a:lstStyle/>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Within this test, children will be sitting a spelling test which tests 20 words. This test is approximately 15 minutes long.</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A separate test is given on Punctuation, Vocabulary and Grammar  which lasts for 45 minutes and requires short answer questions, including some multiple choice questions. There are approximately 42-46 questions worth either 1 or 2 marks each.</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Marks for these two tests are added together to give a total score out of 70 for Spelling, Punctuation and Grammar. </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4126" y="1137207"/>
            <a:ext cx="1860798" cy="1724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31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Underlining questions</a:t>
            </a:r>
          </a:p>
        </p:txBody>
      </p:sp>
      <p:pic>
        <p:nvPicPr>
          <p:cNvPr id="10"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5193" y="1982787"/>
            <a:ext cx="764857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4944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Matching questions</a:t>
            </a:r>
          </a:p>
        </p:txBody>
      </p:sp>
      <p:pic>
        <p:nvPicPr>
          <p:cNvPr id="717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3077" t="25746" r="36225" b="37127"/>
          <a:stretch/>
        </p:blipFill>
        <p:spPr bwMode="auto">
          <a:xfrm>
            <a:off x="804188" y="1772816"/>
            <a:ext cx="7300674"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2137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Adding-in questions</a:t>
            </a:r>
          </a:p>
        </p:txBody>
      </p:sp>
      <p:pic>
        <p:nvPicPr>
          <p:cNvPr id="819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2867" t="34515" r="35596" b="53125"/>
          <a:stretch/>
        </p:blipFill>
        <p:spPr bwMode="auto">
          <a:xfrm>
            <a:off x="665722" y="2140430"/>
            <a:ext cx="7747518"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8188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The spelling test</a:t>
            </a:r>
          </a:p>
        </p:txBody>
      </p:sp>
      <p:sp>
        <p:nvSpPr>
          <p:cNvPr id="8" name="Rectangle 7"/>
          <p:cNvSpPr/>
          <p:nvPr/>
        </p:nvSpPr>
        <p:spPr>
          <a:xfrm>
            <a:off x="366713" y="1443841"/>
            <a:ext cx="8219305" cy="2492990"/>
          </a:xfrm>
          <a:prstGeom prst="rect">
            <a:avLst/>
          </a:prstGeom>
        </p:spPr>
        <p:txBody>
          <a:bodyPr wrap="square">
            <a:spAutoFit/>
          </a:bodyPr>
          <a:lstStyle/>
          <a:p>
            <a:pPr marL="342900" indent="-160338">
              <a:buFont typeface="Arial" panose="020B0604020202020204" pitchFamily="34" charset="0"/>
              <a:buChar char="•"/>
              <a:defRPr/>
            </a:pPr>
            <a:r>
              <a:rPr lang="en-GB" sz="2800" dirty="0">
                <a:solidFill>
                  <a:schemeClr val="bg1"/>
                </a:solidFill>
                <a:latin typeface="Comic Sans MS" panose="030F0702030302020204" pitchFamily="66" charset="0"/>
              </a:rPr>
              <a:t>There are 20 spellings in each test. These words test spelling rules the children have worked on during their time in school.</a:t>
            </a:r>
          </a:p>
          <a:p>
            <a:pPr marL="182562">
              <a:defRPr/>
            </a:pPr>
            <a:r>
              <a:rPr lang="en-GB" sz="2400" dirty="0">
                <a:solidFill>
                  <a:schemeClr val="bg1"/>
                </a:solidFill>
                <a:latin typeface="Comic Sans MS" panose="030F0702030302020204" pitchFamily="66" charset="0"/>
              </a:rPr>
              <a:t>KS1 – Sharks live in the ………..</a:t>
            </a:r>
          </a:p>
          <a:p>
            <a:pPr marL="182562">
              <a:defRPr/>
            </a:pPr>
            <a:r>
              <a:rPr lang="en-GB" sz="2400" dirty="0">
                <a:solidFill>
                  <a:schemeClr val="bg1"/>
                </a:solidFill>
                <a:latin typeface="Comic Sans MS" panose="030F0702030302020204" pitchFamily="66" charset="0"/>
              </a:rPr>
              <a:t>KS2 – Mum hit her ……… with the hammer</a:t>
            </a:r>
            <a:br>
              <a:rPr lang="en-GB" sz="2400" dirty="0">
                <a:solidFill>
                  <a:schemeClr val="bg1"/>
                </a:solidFill>
                <a:latin typeface="Comic Sans MS" panose="030F0702030302020204" pitchFamily="66" charset="0"/>
              </a:rPr>
            </a:br>
            <a:endParaRPr lang="en-GB" sz="2400" dirty="0">
              <a:solidFill>
                <a:schemeClr val="bg1"/>
              </a:solidFill>
              <a:latin typeface="Comic Sans MS" panose="030F0702030302020204" pitchFamily="66" charset="0"/>
            </a:endParaRPr>
          </a:p>
        </p:txBody>
      </p:sp>
      <p:pic>
        <p:nvPicPr>
          <p:cNvPr id="10242" name="Picture 2" descr="Image result for spelling te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3861048"/>
            <a:ext cx="351039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73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Reading test – KS1 </a:t>
            </a:r>
          </a:p>
        </p:txBody>
      </p:sp>
      <p:sp>
        <p:nvSpPr>
          <p:cNvPr id="3" name="Rectangle 2"/>
          <p:cNvSpPr/>
          <p:nvPr/>
        </p:nvSpPr>
        <p:spPr>
          <a:xfrm>
            <a:off x="492943" y="1443841"/>
            <a:ext cx="8093075" cy="4647426"/>
          </a:xfrm>
          <a:prstGeom prst="rect">
            <a:avLst/>
          </a:prstGeom>
        </p:spPr>
        <p:txBody>
          <a:bodyPr wrap="square">
            <a:spAutoFit/>
          </a:bodyPr>
          <a:lstStyle/>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The Reading Test consists of 2 test papers.</a:t>
            </a: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Paper 1 has a fiction and non fiction text</a:t>
            </a: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Paper 2 consists of 3 short texts with a separate answer booklet.</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Children are given 55 minutes in total, which includes reading the texts and answering the questions.</a:t>
            </a:r>
          </a:p>
          <a:p>
            <a:pPr marL="182562">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Questions are designed to assess the comprehension and understanding of a child’s reading.</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Some questions are multiple choice or selected response, others require short answers and some require an extended response or explanation.</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6148" name="Picture 4" descr="http://images.talkingphonebook.com/images/timesunion/media_library/297/842/media1.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25492" y="314727"/>
            <a:ext cx="2021348" cy="1865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56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Reading test - KS2</a:t>
            </a:r>
          </a:p>
        </p:txBody>
      </p:sp>
      <p:sp>
        <p:nvSpPr>
          <p:cNvPr id="3" name="Rectangle 2"/>
          <p:cNvSpPr/>
          <p:nvPr/>
        </p:nvSpPr>
        <p:spPr>
          <a:xfrm>
            <a:off x="492943" y="1443841"/>
            <a:ext cx="8093075" cy="4339650"/>
          </a:xfrm>
          <a:prstGeom prst="rect">
            <a:avLst/>
          </a:prstGeom>
        </p:spPr>
        <p:txBody>
          <a:bodyPr wrap="square">
            <a:spAutoFit/>
          </a:bodyPr>
          <a:lstStyle/>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The Reading Test consists of a single test paper</a:t>
            </a:r>
            <a:br>
              <a:rPr lang="en-GB" sz="2000" dirty="0">
                <a:solidFill>
                  <a:schemeClr val="bg1"/>
                </a:solidFill>
                <a:latin typeface="Comic Sans MS" panose="030F0702030302020204" pitchFamily="66" charset="0"/>
              </a:rPr>
            </a:br>
            <a:r>
              <a:rPr lang="en-GB" sz="2000" dirty="0">
                <a:solidFill>
                  <a:schemeClr val="bg1"/>
                </a:solidFill>
                <a:latin typeface="Comic Sans MS" panose="030F0702030302020204" pitchFamily="66" charset="0"/>
              </a:rPr>
              <a:t> with three unrelated reading texts from a selection</a:t>
            </a:r>
            <a:br>
              <a:rPr lang="en-GB" sz="2000" dirty="0">
                <a:solidFill>
                  <a:schemeClr val="bg1"/>
                </a:solidFill>
                <a:latin typeface="Comic Sans MS" panose="030F0702030302020204" pitchFamily="66" charset="0"/>
              </a:rPr>
            </a:br>
            <a:r>
              <a:rPr lang="en-GB" sz="2000" dirty="0">
                <a:solidFill>
                  <a:schemeClr val="bg1"/>
                </a:solidFill>
                <a:latin typeface="Comic Sans MS" panose="030F0702030302020204" pitchFamily="66" charset="0"/>
              </a:rPr>
              <a:t> of genres.</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Children are given 60 minutes in total, which includes reading the texts and answering the questions.</a:t>
            </a:r>
          </a:p>
          <a:p>
            <a:pPr marL="182562">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Questions are designed to assess the comprehension and understanding of a child’s reading.</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Some questions are multiple choice or selected response, others require short answers and some require an extended response or explanation.</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6148" name="Picture 4" descr="http://images.talkingphonebook.com/images/timesunion/media_library/297/842/media1.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29387" y="411753"/>
            <a:ext cx="2021348" cy="1865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707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27583" y="419606"/>
            <a:ext cx="8256091" cy="584775"/>
          </a:xfrm>
          <a:prstGeom prst="rect">
            <a:avLst/>
          </a:prstGeom>
        </p:spPr>
        <p:txBody>
          <a:bodyPr wrap="square">
            <a:spAutoFit/>
          </a:bodyPr>
          <a:lstStyle/>
          <a:p>
            <a:pPr algn="ctr"/>
            <a:r>
              <a:rPr lang="en-GB" sz="3200" dirty="0">
                <a:solidFill>
                  <a:schemeClr val="bg1"/>
                </a:solidFill>
                <a:latin typeface="Comic Sans MS" panose="030F0702030302020204" pitchFamily="66" charset="0"/>
              </a:rPr>
              <a:t>One word/sentence answers</a:t>
            </a:r>
            <a:endParaRPr lang="en-GB" sz="2000" dirty="0"/>
          </a:p>
        </p:txBody>
      </p:sp>
      <p:sp>
        <p:nvSpPr>
          <p:cNvPr id="10" name="Rectangle 9"/>
          <p:cNvSpPr/>
          <p:nvPr/>
        </p:nvSpPr>
        <p:spPr>
          <a:xfrm>
            <a:off x="661643" y="1700808"/>
            <a:ext cx="7839420" cy="830997"/>
          </a:xfrm>
          <a:prstGeom prst="rect">
            <a:avLst/>
          </a:prstGeom>
        </p:spPr>
        <p:txBody>
          <a:bodyPr wrap="square">
            <a:spAutoFit/>
          </a:bodyPr>
          <a:lstStyle/>
          <a:p>
            <a:pPr algn="ctr"/>
            <a:r>
              <a:rPr lang="en-GB" sz="2400" dirty="0">
                <a:solidFill>
                  <a:schemeClr val="bg1"/>
                </a:solidFill>
                <a:latin typeface="Comic Sans MS" panose="030F0702030302020204" pitchFamily="66" charset="0"/>
              </a:rPr>
              <a:t>Other questions require children to write one word, a phrase or a sentence as their answer.</a:t>
            </a:r>
            <a:endParaRPr lang="en-GB" sz="2400" dirty="0"/>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3391" t="33209" r="32468" b="48321"/>
          <a:stretch/>
        </p:blipFill>
        <p:spPr bwMode="auto">
          <a:xfrm>
            <a:off x="676201" y="3645024"/>
            <a:ext cx="7652263"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120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27583" y="419606"/>
            <a:ext cx="8256091" cy="584775"/>
          </a:xfrm>
          <a:prstGeom prst="rect">
            <a:avLst/>
          </a:prstGeom>
        </p:spPr>
        <p:txBody>
          <a:bodyPr wrap="square">
            <a:spAutoFit/>
          </a:bodyPr>
          <a:lstStyle/>
          <a:p>
            <a:pPr algn="ctr"/>
            <a:r>
              <a:rPr lang="en-GB" sz="3200" dirty="0">
                <a:solidFill>
                  <a:schemeClr val="bg1"/>
                </a:solidFill>
                <a:latin typeface="Comic Sans MS" panose="030F0702030302020204" pitchFamily="66" charset="0"/>
              </a:rPr>
              <a:t>Find and copy answers</a:t>
            </a:r>
            <a:endParaRPr lang="en-GB" sz="2000" dirty="0"/>
          </a:p>
        </p:txBody>
      </p:sp>
      <p:sp>
        <p:nvSpPr>
          <p:cNvPr id="10" name="Rectangle 9"/>
          <p:cNvSpPr/>
          <p:nvPr/>
        </p:nvSpPr>
        <p:spPr>
          <a:xfrm>
            <a:off x="661643" y="1700808"/>
            <a:ext cx="7839420" cy="1938992"/>
          </a:xfrm>
          <a:prstGeom prst="rect">
            <a:avLst/>
          </a:prstGeom>
        </p:spPr>
        <p:txBody>
          <a:bodyPr wrap="square">
            <a:spAutoFit/>
          </a:bodyPr>
          <a:lstStyle/>
          <a:p>
            <a:pPr algn="ctr"/>
            <a:r>
              <a:rPr lang="en-GB" sz="2400" dirty="0">
                <a:solidFill>
                  <a:schemeClr val="bg1"/>
                </a:solidFill>
                <a:latin typeface="Comic Sans MS" panose="030F0702030302020204" pitchFamily="66" charset="0"/>
              </a:rPr>
              <a:t>There has been an </a:t>
            </a:r>
            <a:r>
              <a:rPr lang="en-GB" sz="2400" dirty="0" smtClean="0">
                <a:solidFill>
                  <a:schemeClr val="bg1"/>
                </a:solidFill>
                <a:latin typeface="Comic Sans MS" panose="030F0702030302020204" pitchFamily="66" charset="0"/>
              </a:rPr>
              <a:t>increase, </a:t>
            </a:r>
            <a:r>
              <a:rPr lang="en-GB" sz="2400" dirty="0">
                <a:solidFill>
                  <a:schemeClr val="bg1"/>
                </a:solidFill>
                <a:latin typeface="Comic Sans MS" panose="030F0702030302020204" pitchFamily="66" charset="0"/>
              </a:rPr>
              <a:t>in find and copy questions in SATs papers. In these types of questions, children must answer the question by choosing a word or phrase from the text and writing it exactly in their answer.</a:t>
            </a:r>
            <a:endParaRPr lang="en-GB" sz="2400" dirty="0"/>
          </a:p>
        </p:txBody>
      </p:sp>
      <p:pic>
        <p:nvPicPr>
          <p:cNvPr id="409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335" t="31343" r="24267" b="48508"/>
          <a:stretch/>
        </p:blipFill>
        <p:spPr bwMode="auto">
          <a:xfrm>
            <a:off x="649225" y="4005064"/>
            <a:ext cx="7864575" cy="1733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7515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27583" y="419606"/>
            <a:ext cx="8256091" cy="584775"/>
          </a:xfrm>
          <a:prstGeom prst="rect">
            <a:avLst/>
          </a:prstGeom>
        </p:spPr>
        <p:txBody>
          <a:bodyPr wrap="square">
            <a:spAutoFit/>
          </a:bodyPr>
          <a:lstStyle/>
          <a:p>
            <a:pPr algn="ctr"/>
            <a:r>
              <a:rPr lang="en-GB" sz="3200" dirty="0">
                <a:solidFill>
                  <a:schemeClr val="bg1"/>
                </a:solidFill>
                <a:latin typeface="Comic Sans MS" panose="030F0702030302020204" pitchFamily="66" charset="0"/>
              </a:rPr>
              <a:t>Detailed answers.</a:t>
            </a:r>
            <a:endParaRPr lang="en-GB" sz="2000" dirty="0"/>
          </a:p>
        </p:txBody>
      </p:sp>
      <p:sp>
        <p:nvSpPr>
          <p:cNvPr id="10" name="Rectangle 9"/>
          <p:cNvSpPr/>
          <p:nvPr/>
        </p:nvSpPr>
        <p:spPr>
          <a:xfrm>
            <a:off x="467544" y="1142809"/>
            <a:ext cx="8048077" cy="1631216"/>
          </a:xfrm>
          <a:prstGeom prst="rect">
            <a:avLst/>
          </a:prstGeom>
        </p:spPr>
        <p:txBody>
          <a:bodyPr wrap="square">
            <a:spAutoFit/>
          </a:bodyPr>
          <a:lstStyle/>
          <a:p>
            <a:pPr algn="ctr"/>
            <a:r>
              <a:rPr lang="en-GB" sz="2000" dirty="0">
                <a:solidFill>
                  <a:schemeClr val="bg1"/>
                </a:solidFill>
                <a:latin typeface="Comic Sans MS" panose="030F0702030302020204" pitchFamily="66" charset="0"/>
              </a:rPr>
              <a:t>Some answers require children to write a longer, more detailed response. These questions are usually worth three marks. Children have been learning to go ‘APE’: to </a:t>
            </a:r>
            <a:r>
              <a:rPr lang="en-GB" sz="2000" dirty="0">
                <a:solidFill>
                  <a:srgbClr val="FF0000"/>
                </a:solidFill>
                <a:latin typeface="Comic Sans MS" panose="030F0702030302020204" pitchFamily="66" charset="0"/>
              </a:rPr>
              <a:t>A</a:t>
            </a:r>
            <a:r>
              <a:rPr lang="en-GB" sz="2000" dirty="0">
                <a:solidFill>
                  <a:schemeClr val="bg1"/>
                </a:solidFill>
                <a:latin typeface="Comic Sans MS" panose="030F0702030302020204" pitchFamily="66" charset="0"/>
              </a:rPr>
              <a:t>nswer, </a:t>
            </a:r>
            <a:r>
              <a:rPr lang="en-GB" sz="2000" dirty="0">
                <a:solidFill>
                  <a:srgbClr val="FF0000"/>
                </a:solidFill>
                <a:latin typeface="Comic Sans MS" panose="030F0702030302020204" pitchFamily="66" charset="0"/>
              </a:rPr>
              <a:t>P</a:t>
            </a:r>
            <a:r>
              <a:rPr lang="en-GB" sz="2000" dirty="0">
                <a:solidFill>
                  <a:schemeClr val="bg1"/>
                </a:solidFill>
                <a:latin typeface="Comic Sans MS" panose="030F0702030302020204" pitchFamily="66" charset="0"/>
              </a:rPr>
              <a:t>rove [using a quote], and </a:t>
            </a:r>
            <a:r>
              <a:rPr lang="en-GB" sz="2000" dirty="0">
                <a:solidFill>
                  <a:srgbClr val="FF0000"/>
                </a:solidFill>
                <a:latin typeface="Comic Sans MS" panose="030F0702030302020204" pitchFamily="66" charset="0"/>
              </a:rPr>
              <a:t>E</a:t>
            </a:r>
            <a:r>
              <a:rPr lang="en-GB" sz="2000" dirty="0">
                <a:solidFill>
                  <a:schemeClr val="bg1"/>
                </a:solidFill>
                <a:latin typeface="Comic Sans MS" panose="030F0702030302020204" pitchFamily="66" charset="0"/>
              </a:rPr>
              <a:t>xplain their answer: this method helps them to structure their answer correctly to get the most marks.</a:t>
            </a:r>
            <a:endParaRPr lang="en-GB" sz="2000" dirty="0"/>
          </a:p>
        </p:txBody>
      </p:sp>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335" t="15622" r="30185" b="22948"/>
          <a:stretch/>
        </p:blipFill>
        <p:spPr bwMode="auto">
          <a:xfrm>
            <a:off x="1618066" y="2774024"/>
            <a:ext cx="5917394" cy="3319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54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chemeClr val="bg1"/>
                </a:solidFill>
                <a:latin typeface="Comic Sans MS" panose="030F0702030302020204" pitchFamily="66" charset="0"/>
              </a:rPr>
              <a:t> KS2 Mathematics</a:t>
            </a:r>
            <a:endParaRPr lang="en-GB" altLang="en-US" sz="3600" b="1" dirty="0">
              <a:solidFill>
                <a:schemeClr val="bg1"/>
              </a:solidFill>
              <a:latin typeface="Comic Sans MS" panose="030F0702030302020204" pitchFamily="66" charset="0"/>
            </a:endParaRPr>
          </a:p>
        </p:txBody>
      </p:sp>
      <p:sp>
        <p:nvSpPr>
          <p:cNvPr id="3" name="Rectangle 2"/>
          <p:cNvSpPr/>
          <p:nvPr/>
        </p:nvSpPr>
        <p:spPr>
          <a:xfrm>
            <a:off x="344872" y="1205925"/>
            <a:ext cx="8219305" cy="5201424"/>
          </a:xfrm>
          <a:prstGeom prst="rect">
            <a:avLst/>
          </a:prstGeom>
        </p:spPr>
        <p:txBody>
          <a:bodyPr wrap="square">
            <a:spAutoFit/>
          </a:bodyPr>
          <a:lstStyle/>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Children will sit three tests: Paper 1, Paper 2 and Paper 3.</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Paper 1 is for ‘Arithmetic’ lasting for 30 minutes, covering calculation methods for all operations, including use of fractions, percentages and decimals.</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Questions gradually increase in difficulty. </a:t>
            </a:r>
          </a:p>
          <a:p>
            <a:pPr marL="182562">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Papers 2 and 3 cover ‘Problem Solving and Reasoning’, each lasting for 40 minutes. There are NO calculators allowed in any of this year’s tests so the children will rely solely on their skills.</a:t>
            </a:r>
          </a:p>
          <a:p>
            <a:pPr marL="342900" indent="-160338">
              <a:buFont typeface="Arial" panose="020B0604020202020204" pitchFamily="34" charset="0"/>
              <a:buChar char="•"/>
              <a:defRPr/>
            </a:pPr>
            <a:endParaRPr lang="en-GB" sz="20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000" dirty="0">
                <a:solidFill>
                  <a:schemeClr val="bg1"/>
                </a:solidFill>
                <a:latin typeface="Comic Sans MS" panose="030F0702030302020204" pitchFamily="66" charset="0"/>
              </a:rPr>
              <a:t>Pupils will still require calculation skills but will need to answer questions in context and decide what is required to find a solution.</a:t>
            </a:r>
          </a:p>
          <a:p>
            <a:pPr marL="342900" indent="-160338">
              <a:buFont typeface="Arial" panose="020B0604020202020204" pitchFamily="34" charset="0"/>
              <a:buChar char="•"/>
              <a:defRPr/>
            </a:pPr>
            <a:endParaRPr lang="en-GB" dirty="0">
              <a:solidFill>
                <a:schemeClr val="bg1"/>
              </a:solidFill>
              <a:latin typeface="Comic Sans MS" panose="030F0702030302020204" pitchFamily="66" charset="0"/>
            </a:endParaRPr>
          </a:p>
          <a:p>
            <a:pPr marL="719138" indent="-177800">
              <a:buFont typeface="Courier New" panose="02070309020205020404" pitchFamily="49" charset="0"/>
              <a:buChar char="o"/>
              <a:defRPr/>
            </a:pPr>
            <a:endParaRPr lang="en-GB" sz="1400" dirty="0">
              <a:solidFill>
                <a:schemeClr val="bg2">
                  <a:lumMod val="10000"/>
                </a:schemeClr>
              </a:solidFill>
              <a:latin typeface="BPreplay" panose="02000503000000020004" pitchFamily="50" charset="0"/>
            </a:endParaRPr>
          </a:p>
        </p:txBody>
      </p:sp>
    </p:spTree>
    <p:extLst>
      <p:ext uri="{BB962C8B-B14F-4D97-AF65-F5344CB8AC3E}">
        <p14:creationId xmlns:p14="http://schemas.microsoft.com/office/powerpoint/2010/main" val="310909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chemeClr val="bg1"/>
                </a:solidFill>
                <a:latin typeface="Comic Sans MS" panose="030F0702030302020204" pitchFamily="66" charset="0"/>
              </a:rPr>
              <a:t>KS1 Arithmetic </a:t>
            </a:r>
            <a:r>
              <a:rPr lang="en-GB" altLang="en-US" sz="3600" b="1" dirty="0">
                <a:solidFill>
                  <a:schemeClr val="bg1"/>
                </a:solidFill>
                <a:latin typeface="Comic Sans MS" panose="030F0702030302020204" pitchFamily="66" charset="0"/>
              </a:rPr>
              <a:t>paper</a:t>
            </a:r>
          </a:p>
        </p:txBody>
      </p:sp>
      <p:sp>
        <p:nvSpPr>
          <p:cNvPr id="10" name="Rectangle 3"/>
          <p:cNvSpPr>
            <a:spLocks noChangeArrowheads="1"/>
          </p:cNvSpPr>
          <p:nvPr/>
        </p:nvSpPr>
        <p:spPr bwMode="auto">
          <a:xfrm>
            <a:off x="344884" y="1340768"/>
            <a:ext cx="300134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dirty="0" smtClean="0">
                <a:solidFill>
                  <a:schemeClr val="bg1"/>
                </a:solidFill>
                <a:latin typeface="Comic Sans MS" panose="030F0702030302020204" pitchFamily="66" charset="0"/>
              </a:rPr>
              <a:t>20 </a:t>
            </a:r>
            <a:r>
              <a:rPr lang="en-GB" altLang="en-US" dirty="0">
                <a:solidFill>
                  <a:schemeClr val="bg1"/>
                </a:solidFill>
                <a:latin typeface="Comic Sans MS" panose="030F0702030302020204" pitchFamily="66" charset="0"/>
              </a:rPr>
              <a:t>minute test</a:t>
            </a: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smtClean="0">
                <a:solidFill>
                  <a:schemeClr val="bg1"/>
                </a:solidFill>
                <a:latin typeface="Comic Sans MS" panose="030F0702030302020204" pitchFamily="66" charset="0"/>
              </a:rPr>
              <a:t>25 </a:t>
            </a:r>
            <a:r>
              <a:rPr lang="en-GB" altLang="en-US" dirty="0">
                <a:solidFill>
                  <a:schemeClr val="bg1"/>
                </a:solidFill>
                <a:latin typeface="Comic Sans MS" panose="030F0702030302020204" pitchFamily="66" charset="0"/>
              </a:rPr>
              <a:t>questions</a:t>
            </a: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smtClean="0">
                <a:solidFill>
                  <a:schemeClr val="bg1"/>
                </a:solidFill>
                <a:latin typeface="Comic Sans MS" panose="030F0702030302020204" pitchFamily="66" charset="0"/>
              </a:rPr>
              <a:t>25 Marks</a:t>
            </a:r>
            <a:endParaRPr lang="en-GB" altLang="en-US" dirty="0">
              <a:solidFill>
                <a:schemeClr val="bg1"/>
              </a:solidFill>
              <a:latin typeface="Comic Sans MS" panose="030F0702030302020204" pitchFamily="66"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3990" y="1772817"/>
            <a:ext cx="5384235"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9510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chemeClr val="bg1"/>
                </a:solidFill>
                <a:latin typeface="Comic Sans MS" panose="030F0702030302020204" pitchFamily="66" charset="0"/>
              </a:rPr>
              <a:t> KS2 Arithmetic </a:t>
            </a:r>
            <a:r>
              <a:rPr lang="en-GB" altLang="en-US" sz="3600" b="1" dirty="0">
                <a:solidFill>
                  <a:schemeClr val="bg1"/>
                </a:solidFill>
                <a:latin typeface="Comic Sans MS" panose="030F0702030302020204" pitchFamily="66" charset="0"/>
              </a:rPr>
              <a:t>paper</a:t>
            </a:r>
          </a:p>
        </p:txBody>
      </p:sp>
      <p:pic>
        <p:nvPicPr>
          <p:cNvPr id="8"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1340768"/>
            <a:ext cx="5178425" cy="446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
          <p:cNvSpPr>
            <a:spLocks noChangeArrowheads="1"/>
          </p:cNvSpPr>
          <p:nvPr/>
        </p:nvSpPr>
        <p:spPr bwMode="auto">
          <a:xfrm>
            <a:off x="344884" y="1340768"/>
            <a:ext cx="3001343"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dirty="0">
                <a:solidFill>
                  <a:schemeClr val="bg1"/>
                </a:solidFill>
                <a:latin typeface="Comic Sans MS" panose="030F0702030302020204" pitchFamily="66" charset="0"/>
              </a:rPr>
              <a:t>30 minute test</a:t>
            </a: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a:solidFill>
                  <a:schemeClr val="bg1"/>
                </a:solidFill>
                <a:latin typeface="Comic Sans MS" panose="030F0702030302020204" pitchFamily="66" charset="0"/>
              </a:rPr>
              <a:t>36 questions</a:t>
            </a: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a:solidFill>
                  <a:schemeClr val="bg1"/>
                </a:solidFill>
                <a:latin typeface="Comic Sans MS" panose="030F0702030302020204" pitchFamily="66" charset="0"/>
              </a:rPr>
              <a:t>Either 1 or 2 marks per question depending on the subject</a:t>
            </a: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a:solidFill>
                  <a:schemeClr val="bg1"/>
                </a:solidFill>
                <a:latin typeface="Comic Sans MS" panose="030F0702030302020204" pitchFamily="66" charset="0"/>
              </a:rPr>
              <a:t>Out of 40</a:t>
            </a:r>
          </a:p>
        </p:txBody>
      </p:sp>
    </p:spTree>
    <p:extLst>
      <p:ext uri="{BB962C8B-B14F-4D97-AF65-F5344CB8AC3E}">
        <p14:creationId xmlns:p14="http://schemas.microsoft.com/office/powerpoint/2010/main" val="1899897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Arithmetic paper</a:t>
            </a:r>
          </a:p>
        </p:txBody>
      </p:sp>
      <p:sp>
        <p:nvSpPr>
          <p:cNvPr id="10" name="Rectangle 3"/>
          <p:cNvSpPr>
            <a:spLocks noChangeArrowheads="1"/>
          </p:cNvSpPr>
          <p:nvPr/>
        </p:nvSpPr>
        <p:spPr bwMode="auto">
          <a:xfrm>
            <a:off x="683568" y="1340768"/>
            <a:ext cx="7817495"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dirty="0">
                <a:solidFill>
                  <a:schemeClr val="bg1"/>
                </a:solidFill>
                <a:latin typeface="Comic Sans MS" panose="030F0702030302020204" pitchFamily="66" charset="0"/>
              </a:rPr>
              <a:t>The arithmetic paper tests:</a:t>
            </a:r>
            <a:br>
              <a:rPr lang="en-GB" altLang="en-US" dirty="0">
                <a:solidFill>
                  <a:schemeClr val="bg1"/>
                </a:solidFill>
                <a:latin typeface="Comic Sans MS" panose="030F0702030302020204" pitchFamily="66" charset="0"/>
              </a:rPr>
            </a:br>
            <a:endParaRPr lang="en-GB" altLang="en-US" dirty="0">
              <a:solidFill>
                <a:schemeClr val="bg1"/>
              </a:solidFill>
              <a:latin typeface="Comic Sans MS" panose="030F0702030302020204" pitchFamily="66" charset="0"/>
            </a:endParaRPr>
          </a:p>
          <a:p>
            <a:pPr marL="514350" indent="-514350">
              <a:lnSpc>
                <a:spcPct val="100000"/>
              </a:lnSpc>
              <a:spcBef>
                <a:spcPct val="0"/>
              </a:spcBef>
              <a:buFontTx/>
              <a:buAutoNum type="arabicParenR"/>
            </a:pPr>
            <a:r>
              <a:rPr lang="en-GB" altLang="en-US" dirty="0">
                <a:solidFill>
                  <a:schemeClr val="bg1"/>
                </a:solidFill>
                <a:latin typeface="Comic Sans MS" panose="030F0702030302020204" pitchFamily="66" charset="0"/>
              </a:rPr>
              <a:t>Addition</a:t>
            </a:r>
          </a:p>
          <a:p>
            <a:pPr marL="514350" indent="-514350">
              <a:lnSpc>
                <a:spcPct val="100000"/>
              </a:lnSpc>
              <a:spcBef>
                <a:spcPct val="0"/>
              </a:spcBef>
              <a:buFontTx/>
              <a:buAutoNum type="arabicParenR"/>
            </a:pPr>
            <a:r>
              <a:rPr lang="en-GB" altLang="en-US" dirty="0">
                <a:solidFill>
                  <a:schemeClr val="bg1"/>
                </a:solidFill>
                <a:latin typeface="Comic Sans MS" panose="030F0702030302020204" pitchFamily="66" charset="0"/>
              </a:rPr>
              <a:t>Subtraction</a:t>
            </a:r>
          </a:p>
          <a:p>
            <a:pPr marL="514350" indent="-514350">
              <a:lnSpc>
                <a:spcPct val="100000"/>
              </a:lnSpc>
              <a:spcBef>
                <a:spcPct val="0"/>
              </a:spcBef>
              <a:buFontTx/>
              <a:buAutoNum type="arabicParenR"/>
            </a:pPr>
            <a:r>
              <a:rPr lang="en-GB" altLang="en-US" dirty="0">
                <a:solidFill>
                  <a:schemeClr val="bg1"/>
                </a:solidFill>
                <a:latin typeface="Comic Sans MS" panose="030F0702030302020204" pitchFamily="66" charset="0"/>
              </a:rPr>
              <a:t>Multiplication</a:t>
            </a:r>
          </a:p>
          <a:p>
            <a:pPr marL="514350" indent="-514350">
              <a:lnSpc>
                <a:spcPct val="100000"/>
              </a:lnSpc>
              <a:spcBef>
                <a:spcPct val="0"/>
              </a:spcBef>
              <a:buFontTx/>
              <a:buAutoNum type="arabicParenR"/>
            </a:pPr>
            <a:r>
              <a:rPr lang="en-GB" altLang="en-US" dirty="0">
                <a:solidFill>
                  <a:schemeClr val="bg1"/>
                </a:solidFill>
                <a:latin typeface="Comic Sans MS" panose="030F0702030302020204" pitchFamily="66" charset="0"/>
              </a:rPr>
              <a:t>Division</a:t>
            </a:r>
          </a:p>
          <a:p>
            <a:pPr marL="514350" indent="-514350">
              <a:lnSpc>
                <a:spcPct val="100000"/>
              </a:lnSpc>
              <a:spcBef>
                <a:spcPct val="0"/>
              </a:spcBef>
              <a:buFontTx/>
              <a:buAutoNum type="arabicParenR"/>
            </a:pPr>
            <a:r>
              <a:rPr lang="en-GB" altLang="en-US" dirty="0" smtClean="0">
                <a:solidFill>
                  <a:schemeClr val="bg1"/>
                </a:solidFill>
                <a:latin typeface="Comic Sans MS" panose="030F0702030302020204" pitchFamily="66" charset="0"/>
              </a:rPr>
              <a:t>Missing numbers</a:t>
            </a:r>
          </a:p>
          <a:p>
            <a:pPr marL="514350" indent="-514350">
              <a:lnSpc>
                <a:spcPct val="100000"/>
              </a:lnSpc>
              <a:spcBef>
                <a:spcPct val="0"/>
              </a:spcBef>
              <a:buFontTx/>
              <a:buAutoNum type="arabicParenR"/>
            </a:pPr>
            <a:r>
              <a:rPr lang="en-GB" altLang="en-US" dirty="0" smtClean="0">
                <a:solidFill>
                  <a:schemeClr val="bg1"/>
                </a:solidFill>
                <a:latin typeface="Comic Sans MS" panose="030F0702030302020204" pitchFamily="66" charset="0"/>
              </a:rPr>
              <a:t>Fractions</a:t>
            </a:r>
          </a:p>
          <a:p>
            <a:pPr marL="514350" indent="-514350">
              <a:lnSpc>
                <a:spcPct val="100000"/>
              </a:lnSpc>
              <a:spcBef>
                <a:spcPct val="0"/>
              </a:spcBef>
              <a:buFontTx/>
              <a:buAutoNum type="arabicParenR"/>
            </a:pPr>
            <a:r>
              <a:rPr lang="en-GB" altLang="en-US" dirty="0">
                <a:solidFill>
                  <a:schemeClr val="bg1"/>
                </a:solidFill>
                <a:latin typeface="Comic Sans MS" panose="030F0702030302020204" pitchFamily="66" charset="0"/>
              </a:rPr>
              <a:t>Square </a:t>
            </a:r>
            <a:r>
              <a:rPr lang="en-GB" altLang="en-US" dirty="0" smtClean="0">
                <a:solidFill>
                  <a:schemeClr val="bg1"/>
                </a:solidFill>
                <a:latin typeface="Comic Sans MS" panose="030F0702030302020204" pitchFamily="66" charset="0"/>
              </a:rPr>
              <a:t>numbers (KS2)</a:t>
            </a:r>
            <a:endParaRPr lang="en-GB" altLang="en-US" dirty="0">
              <a:solidFill>
                <a:schemeClr val="bg1"/>
              </a:solidFill>
              <a:latin typeface="Comic Sans MS" panose="030F0702030302020204" pitchFamily="66" charset="0"/>
            </a:endParaRPr>
          </a:p>
          <a:p>
            <a:pPr marL="514350" indent="-514350">
              <a:lnSpc>
                <a:spcPct val="100000"/>
              </a:lnSpc>
              <a:spcBef>
                <a:spcPct val="0"/>
              </a:spcBef>
              <a:buFontTx/>
              <a:buAutoNum type="arabicParenR"/>
            </a:pPr>
            <a:r>
              <a:rPr lang="en-GB" altLang="en-US" dirty="0" smtClean="0">
                <a:solidFill>
                  <a:schemeClr val="bg1"/>
                </a:solidFill>
                <a:latin typeface="Comic Sans MS" panose="030F0702030302020204" pitchFamily="66" charset="0"/>
              </a:rPr>
              <a:t>Decimals and percentages (KS2)</a:t>
            </a:r>
            <a:endParaRPr lang="en-GB" altLang="en-US" dirty="0">
              <a:solidFill>
                <a:schemeClr val="bg1"/>
              </a:solidFill>
              <a:latin typeface="Comic Sans MS" panose="030F0702030302020204" pitchFamily="66" charset="0"/>
            </a:endParaRPr>
          </a:p>
          <a:p>
            <a:pPr marL="514350" indent="-514350">
              <a:lnSpc>
                <a:spcPct val="100000"/>
              </a:lnSpc>
              <a:spcBef>
                <a:spcPct val="0"/>
              </a:spcBef>
              <a:buFontTx/>
              <a:buAutoNum type="arabicParenR"/>
            </a:pPr>
            <a:r>
              <a:rPr lang="en-GB" altLang="en-US" dirty="0">
                <a:solidFill>
                  <a:schemeClr val="bg1"/>
                </a:solidFill>
                <a:latin typeface="Comic Sans MS" panose="030F0702030302020204" pitchFamily="66" charset="0"/>
              </a:rPr>
              <a:t>Mixed numbers/improper </a:t>
            </a:r>
            <a:r>
              <a:rPr lang="en-GB" altLang="en-US" dirty="0" smtClean="0">
                <a:solidFill>
                  <a:schemeClr val="bg1"/>
                </a:solidFill>
                <a:latin typeface="Comic Sans MS" panose="030F0702030302020204" pitchFamily="66" charset="0"/>
              </a:rPr>
              <a:t>fractions (KS2)</a:t>
            </a:r>
            <a:endParaRPr lang="en-GB" altLang="en-US" dirty="0">
              <a:solidFill>
                <a:schemeClr val="bg1"/>
              </a:solidFill>
              <a:latin typeface="Comic Sans MS" panose="030F0702030302020204" pitchFamily="66" charset="0"/>
            </a:endParaRPr>
          </a:p>
        </p:txBody>
      </p:sp>
      <p:pic>
        <p:nvPicPr>
          <p:cNvPr id="11266" name="Picture 2" descr="Image result for arithmet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988840"/>
            <a:ext cx="3392049" cy="22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374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Reasoning papers</a:t>
            </a:r>
          </a:p>
        </p:txBody>
      </p:sp>
      <p:sp>
        <p:nvSpPr>
          <p:cNvPr id="10" name="Rectangle 3"/>
          <p:cNvSpPr>
            <a:spLocks noChangeArrowheads="1"/>
          </p:cNvSpPr>
          <p:nvPr/>
        </p:nvSpPr>
        <p:spPr bwMode="auto">
          <a:xfrm>
            <a:off x="683568" y="1340768"/>
            <a:ext cx="78174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dirty="0" smtClean="0">
                <a:solidFill>
                  <a:schemeClr val="bg1"/>
                </a:solidFill>
                <a:latin typeface="Comic Sans MS" panose="030F0702030302020204" pitchFamily="66" charset="0"/>
              </a:rPr>
              <a:t>There </a:t>
            </a:r>
            <a:r>
              <a:rPr lang="en-GB" altLang="en-US" dirty="0">
                <a:solidFill>
                  <a:schemeClr val="bg1"/>
                </a:solidFill>
                <a:latin typeface="Comic Sans MS" panose="030F0702030302020204" pitchFamily="66" charset="0"/>
              </a:rPr>
              <a:t>are two reasoning papers: 2 and 3</a:t>
            </a:r>
            <a:r>
              <a:rPr lang="en-GB" altLang="en-US" dirty="0" smtClean="0">
                <a:solidFill>
                  <a:schemeClr val="bg1"/>
                </a:solidFill>
                <a:latin typeface="Comic Sans MS" panose="030F0702030302020204" pitchFamily="66" charset="0"/>
              </a:rPr>
              <a:t>. in KS2</a:t>
            </a:r>
            <a:endParaRPr lang="en-GB" altLang="en-US" dirty="0">
              <a:solidFill>
                <a:schemeClr val="bg1"/>
              </a:solidFill>
              <a:latin typeface="Comic Sans MS" panose="030F0702030302020204" pitchFamily="66" charset="0"/>
            </a:endParaRP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a:solidFill>
                  <a:schemeClr val="bg1"/>
                </a:solidFill>
                <a:latin typeface="Comic Sans MS" panose="030F0702030302020204" pitchFamily="66" charset="0"/>
              </a:rPr>
              <a:t>These papers focus more on testing children’s problem solving skills, with mathematical questions hidden within word problems and more complex problems.</a:t>
            </a:r>
          </a:p>
          <a:p>
            <a:pPr algn="ctr">
              <a:lnSpc>
                <a:spcPct val="100000"/>
              </a:lnSpc>
              <a:spcBef>
                <a:spcPct val="0"/>
              </a:spcBef>
              <a:buFontTx/>
              <a:buNone/>
            </a:pPr>
            <a:endParaRPr lang="en-GB" altLang="en-US" dirty="0">
              <a:solidFill>
                <a:schemeClr val="bg1"/>
              </a:solidFill>
              <a:latin typeface="Comic Sans MS" panose="030F0702030302020204" pitchFamily="66" charset="0"/>
            </a:endParaRPr>
          </a:p>
          <a:p>
            <a:pPr algn="ctr">
              <a:lnSpc>
                <a:spcPct val="100000"/>
              </a:lnSpc>
              <a:spcBef>
                <a:spcPct val="0"/>
              </a:spcBef>
              <a:buFontTx/>
              <a:buNone/>
            </a:pPr>
            <a:r>
              <a:rPr lang="en-GB" altLang="en-US" dirty="0">
                <a:solidFill>
                  <a:schemeClr val="bg1"/>
                </a:solidFill>
                <a:latin typeface="Comic Sans MS" panose="030F0702030302020204" pitchFamily="66" charset="0"/>
              </a:rPr>
              <a:t>Again, the questions in this test increase in difficulty.</a:t>
            </a:r>
          </a:p>
        </p:txBody>
      </p:sp>
    </p:spTree>
    <p:extLst>
      <p:ext uri="{BB962C8B-B14F-4D97-AF65-F5344CB8AC3E}">
        <p14:creationId xmlns:p14="http://schemas.microsoft.com/office/powerpoint/2010/main" val="2751190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smtClean="0">
                <a:solidFill>
                  <a:schemeClr val="bg1"/>
                </a:solidFill>
                <a:latin typeface="Comic Sans MS" panose="030F0702030302020204" pitchFamily="66" charset="0"/>
              </a:rPr>
              <a:t> KS2 Mathematics</a:t>
            </a:r>
            <a:endParaRPr lang="en-GB" altLang="en-US" sz="3600" b="1" dirty="0">
              <a:solidFill>
                <a:schemeClr val="bg1"/>
              </a:solidFill>
              <a:latin typeface="Comic Sans MS" panose="030F0702030302020204" pitchFamily="66" charset="0"/>
            </a:endParaRPr>
          </a:p>
        </p:txBody>
      </p:sp>
      <p:pic>
        <p:nvPicPr>
          <p:cNvPr id="8"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0184" y="1268760"/>
            <a:ext cx="7013575" cy="463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2063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How are the SATs assessed?</a:t>
            </a:r>
          </a:p>
        </p:txBody>
      </p:sp>
      <p:sp>
        <p:nvSpPr>
          <p:cNvPr id="3" name="Rectangle 2"/>
          <p:cNvSpPr/>
          <p:nvPr/>
        </p:nvSpPr>
        <p:spPr>
          <a:xfrm>
            <a:off x="492943" y="1443841"/>
            <a:ext cx="8093075" cy="4247317"/>
          </a:xfrm>
          <a:prstGeom prst="rect">
            <a:avLst/>
          </a:prstGeom>
        </p:spPr>
        <p:txBody>
          <a:bodyPr wrap="square">
            <a:spAutoFit/>
          </a:bodyPr>
          <a:lstStyle/>
          <a:p>
            <a:pPr marL="342900" indent="-160338">
              <a:buFont typeface="Arial" panose="020B0604020202020204" pitchFamily="34" charset="0"/>
              <a:buChar char="•"/>
              <a:defRPr/>
            </a:pPr>
            <a:r>
              <a:rPr lang="en-GB" sz="2800" dirty="0">
                <a:solidFill>
                  <a:schemeClr val="bg1"/>
                </a:solidFill>
                <a:latin typeface="Comic Sans MS" panose="030F0702030302020204" pitchFamily="66" charset="0"/>
              </a:rPr>
              <a:t>Children are no longer given levels from their tests.</a:t>
            </a:r>
          </a:p>
          <a:p>
            <a:pPr marL="342900" indent="-160338">
              <a:buFont typeface="Arial" panose="020B0604020202020204" pitchFamily="34" charset="0"/>
              <a:buChar char="•"/>
              <a:defRPr/>
            </a:pPr>
            <a:endParaRPr lang="en-GB" sz="28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800" dirty="0">
                <a:solidFill>
                  <a:schemeClr val="bg1"/>
                </a:solidFill>
                <a:latin typeface="Comic Sans MS" panose="030F0702030302020204" pitchFamily="66" charset="0"/>
              </a:rPr>
              <a:t>Test scores will be reported as ‘scaled scores’.</a:t>
            </a:r>
          </a:p>
          <a:p>
            <a:pPr marL="182562">
              <a:defRPr/>
            </a:pPr>
            <a:endParaRPr lang="en-GB" sz="28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2800" dirty="0">
                <a:solidFill>
                  <a:schemeClr val="bg1"/>
                </a:solidFill>
                <a:latin typeface="Comic Sans MS" panose="030F0702030302020204" pitchFamily="66" charset="0"/>
              </a:rPr>
              <a:t>KS2 SATs tests are marked externally, so papers are sent away from school. We </a:t>
            </a:r>
            <a:r>
              <a:rPr lang="en-GB" sz="2800" dirty="0" smtClean="0">
                <a:solidFill>
                  <a:schemeClr val="bg1"/>
                </a:solidFill>
                <a:latin typeface="Comic Sans MS" panose="030F0702030302020204" pitchFamily="66" charset="0"/>
              </a:rPr>
              <a:t>receive </a:t>
            </a:r>
            <a:r>
              <a:rPr lang="en-GB" sz="2800" dirty="0">
                <a:solidFill>
                  <a:schemeClr val="bg1"/>
                </a:solidFill>
                <a:latin typeface="Comic Sans MS" panose="030F0702030302020204" pitchFamily="66" charset="0"/>
              </a:rPr>
              <a:t>the scores online in </a:t>
            </a:r>
            <a:r>
              <a:rPr lang="en-GB" sz="2800" dirty="0" smtClean="0">
                <a:solidFill>
                  <a:schemeClr val="bg1"/>
                </a:solidFill>
                <a:latin typeface="Comic Sans MS" panose="030F0702030302020204" pitchFamily="66" charset="0"/>
              </a:rPr>
              <a:t>July.</a:t>
            </a:r>
            <a:endParaRPr lang="en-GB" sz="2800" dirty="0">
              <a:solidFill>
                <a:schemeClr val="bg1"/>
              </a:solidFill>
              <a:latin typeface="Comic Sans MS" panose="030F0702030302020204" pitchFamily="66" charset="0"/>
            </a:endParaRPr>
          </a:p>
          <a:p>
            <a:pPr marL="182562">
              <a:defRPr/>
            </a:pP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800916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What are scaled Scores?</a:t>
            </a:r>
          </a:p>
        </p:txBody>
      </p:sp>
      <p:sp>
        <p:nvSpPr>
          <p:cNvPr id="3" name="Rectangle 2"/>
          <p:cNvSpPr/>
          <p:nvPr/>
        </p:nvSpPr>
        <p:spPr>
          <a:xfrm>
            <a:off x="492943" y="1069975"/>
            <a:ext cx="8299426" cy="4247317"/>
          </a:xfrm>
          <a:prstGeom prst="rect">
            <a:avLst/>
          </a:prstGeom>
        </p:spPr>
        <p:txBody>
          <a:bodyPr wrap="square">
            <a:spAutoFit/>
          </a:bodyPr>
          <a:lstStyle/>
          <a:p>
            <a:pPr marL="342900" indent="-160338">
              <a:buFont typeface="Arial" panose="020B0604020202020204" pitchFamily="34" charset="0"/>
              <a:buChar char="•"/>
              <a:defRPr/>
            </a:pPr>
            <a:r>
              <a:rPr lang="en-GB" dirty="0">
                <a:solidFill>
                  <a:schemeClr val="bg1"/>
                </a:solidFill>
                <a:latin typeface="Comic Sans MS" panose="030F0702030302020204" pitchFamily="66" charset="0"/>
              </a:rPr>
              <a:t>The government have outlined that the ‘National Average’ scaled score is 100: that is, all Year </a:t>
            </a:r>
            <a:r>
              <a:rPr lang="en-GB" dirty="0" smtClean="0">
                <a:solidFill>
                  <a:schemeClr val="bg1"/>
                </a:solidFill>
                <a:latin typeface="Comic Sans MS" panose="030F0702030302020204" pitchFamily="66" charset="0"/>
              </a:rPr>
              <a:t>6 </a:t>
            </a:r>
            <a:r>
              <a:rPr lang="en-GB" dirty="0">
                <a:solidFill>
                  <a:schemeClr val="bg1"/>
                </a:solidFill>
                <a:latin typeface="Comic Sans MS" panose="030F0702030302020204" pitchFamily="66" charset="0"/>
              </a:rPr>
              <a:t>children should meet this score in their SATs tests. This is decided by making comparisons with the other children across the country who took the same test.</a:t>
            </a:r>
          </a:p>
          <a:p>
            <a:pPr marL="182562">
              <a:defRPr/>
            </a:pPr>
            <a:endParaRPr lang="en-GB"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dirty="0">
                <a:solidFill>
                  <a:schemeClr val="bg1"/>
                </a:solidFill>
                <a:latin typeface="Comic Sans MS" panose="030F0702030302020204" pitchFamily="66" charset="0"/>
              </a:rPr>
              <a:t>Each pupil’s raw test score will therefore be converted into a score on the scale, either at, above or below 100. </a:t>
            </a:r>
          </a:p>
          <a:p>
            <a:pPr marL="182562">
              <a:defRPr/>
            </a:pPr>
            <a:endParaRPr lang="en-GB"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dirty="0">
                <a:solidFill>
                  <a:schemeClr val="bg1"/>
                </a:solidFill>
                <a:latin typeface="Comic Sans MS" panose="030F0702030302020204" pitchFamily="66" charset="0"/>
              </a:rPr>
              <a:t>We receive the scaled score conversion tables in June direct from the government.</a:t>
            </a:r>
          </a:p>
          <a:p>
            <a:pPr marL="342900" indent="-160338">
              <a:buFont typeface="Arial" panose="020B0604020202020204" pitchFamily="34" charset="0"/>
              <a:buChar char="•"/>
              <a:defRPr/>
            </a:pPr>
            <a:endParaRPr lang="en-GB"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dirty="0">
                <a:solidFill>
                  <a:schemeClr val="bg1"/>
                </a:solidFill>
                <a:latin typeface="Comic Sans MS" panose="030F0702030302020204" pitchFamily="66" charset="0"/>
              </a:rPr>
              <a:t>A child who achieves the ‘national standard’ (a score of 100) will be judged to have demonstrated sufficient knowledge in the areas assessed by the tests.</a:t>
            </a:r>
          </a:p>
          <a:p>
            <a:pPr marL="182562">
              <a:defRPr/>
            </a:pP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09372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Scaled Scores examples</a:t>
            </a:r>
          </a:p>
        </p:txBody>
      </p:sp>
      <p:sp>
        <p:nvSpPr>
          <p:cNvPr id="3" name="Rectangle 2"/>
          <p:cNvSpPr/>
          <p:nvPr/>
        </p:nvSpPr>
        <p:spPr>
          <a:xfrm>
            <a:off x="492943" y="1443841"/>
            <a:ext cx="8093075" cy="2554545"/>
          </a:xfrm>
          <a:prstGeom prst="rect">
            <a:avLst/>
          </a:prstGeom>
        </p:spPr>
        <p:txBody>
          <a:bodyPr wrap="square">
            <a:spAutoFit/>
          </a:bodyPr>
          <a:lstStyle/>
          <a:p>
            <a:pPr marL="342900" indent="-160338">
              <a:buFont typeface="Arial" panose="020B0604020202020204" pitchFamily="34" charset="0"/>
              <a:buChar char="•"/>
              <a:defRPr/>
            </a:pPr>
            <a:r>
              <a:rPr lang="en-GB" sz="1600" dirty="0">
                <a:solidFill>
                  <a:schemeClr val="bg1"/>
                </a:solidFill>
                <a:latin typeface="Comic Sans MS" panose="030F0702030302020204" pitchFamily="66" charset="0"/>
              </a:rPr>
              <a:t>A child awarded a scaled score of 100 is judged to have met the ‘national standard’ in the area judged by the test.</a:t>
            </a:r>
          </a:p>
          <a:p>
            <a:pPr marL="342900" indent="-160338">
              <a:buFont typeface="Arial" panose="020B0604020202020204" pitchFamily="34" charset="0"/>
              <a:buChar char="•"/>
              <a:defRPr/>
            </a:pPr>
            <a:endParaRPr lang="en-GB" sz="16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600" dirty="0">
                <a:solidFill>
                  <a:schemeClr val="bg1"/>
                </a:solidFill>
                <a:latin typeface="Comic Sans MS" panose="030F0702030302020204" pitchFamily="66" charset="0"/>
              </a:rPr>
              <a:t>A child awarded a scaled score of more than 100 is judged to have exceeded the national standard and demonstrated a higher than expected knowledge of the curriculum for their age.</a:t>
            </a:r>
          </a:p>
          <a:p>
            <a:pPr marL="342900" indent="-160338">
              <a:buFont typeface="Arial" panose="020B0604020202020204" pitchFamily="34" charset="0"/>
              <a:buChar char="•"/>
              <a:defRPr/>
            </a:pPr>
            <a:endParaRPr lang="en-GB" sz="16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600" dirty="0">
                <a:solidFill>
                  <a:schemeClr val="bg1"/>
                </a:solidFill>
                <a:latin typeface="Comic Sans MS" panose="030F0702030302020204" pitchFamily="66" charset="0"/>
              </a:rPr>
              <a:t>A child awarded a scaled score of less than 100 is judged to have not yet met the national standard and performed below expectation for their age.</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4005064"/>
            <a:ext cx="3476248" cy="2016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245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Wellbeing</a:t>
            </a:r>
          </a:p>
        </p:txBody>
      </p:sp>
      <p:sp>
        <p:nvSpPr>
          <p:cNvPr id="3" name="Rectangle 2"/>
          <p:cNvSpPr/>
          <p:nvPr/>
        </p:nvSpPr>
        <p:spPr>
          <a:xfrm>
            <a:off x="492943" y="1443841"/>
            <a:ext cx="8093075" cy="1200329"/>
          </a:xfrm>
          <a:prstGeom prst="rect">
            <a:avLst/>
          </a:prstGeom>
        </p:spPr>
        <p:txBody>
          <a:bodyPr wrap="square">
            <a:spAutoFit/>
          </a:bodyPr>
          <a:lstStyle/>
          <a:p>
            <a:pPr marL="182562" algn="ctr">
              <a:defRPr/>
            </a:pPr>
            <a:r>
              <a:rPr lang="en-GB" sz="2800" dirty="0">
                <a:solidFill>
                  <a:schemeClr val="bg1"/>
                </a:solidFill>
                <a:latin typeface="Comic Sans MS" panose="030F0702030302020204" pitchFamily="66" charset="0"/>
              </a:rPr>
              <a:t>Most importantly, the well-being of your children is my priority!</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12290" name="Picture 2" descr="Image result for hel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4" y="2708920"/>
            <a:ext cx="5350748"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868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18" y="-94814"/>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SATs week</a:t>
            </a:r>
          </a:p>
        </p:txBody>
      </p:sp>
      <p:sp>
        <p:nvSpPr>
          <p:cNvPr id="3" name="Rectangle 2"/>
          <p:cNvSpPr/>
          <p:nvPr/>
        </p:nvSpPr>
        <p:spPr>
          <a:xfrm>
            <a:off x="492943" y="1443841"/>
            <a:ext cx="8093075" cy="2923877"/>
          </a:xfrm>
          <a:prstGeom prst="rect">
            <a:avLst/>
          </a:prstGeom>
        </p:spPr>
        <p:txBody>
          <a:bodyPr wrap="square">
            <a:spAutoFit/>
          </a:bodyPr>
          <a:lstStyle/>
          <a:p>
            <a:pPr marL="182562" algn="ctr">
              <a:defRPr/>
            </a:pPr>
            <a:r>
              <a:rPr lang="en-GB" sz="2800" dirty="0">
                <a:solidFill>
                  <a:schemeClr val="bg1"/>
                </a:solidFill>
                <a:latin typeface="Comic Sans MS" panose="030F0702030302020204" pitchFamily="66" charset="0"/>
              </a:rPr>
              <a:t>We aim to make SATs week as normal, relaxed and stress-free as possible for the children.</a:t>
            </a:r>
          </a:p>
          <a:p>
            <a:pPr marL="182562" algn="ctr">
              <a:defRPr/>
            </a:pPr>
            <a:endParaRPr lang="en-GB" sz="2800" dirty="0">
              <a:solidFill>
                <a:schemeClr val="bg1"/>
              </a:solidFill>
              <a:latin typeface="Comic Sans MS" panose="030F0702030302020204" pitchFamily="66" charset="0"/>
            </a:endParaRPr>
          </a:p>
          <a:p>
            <a:pPr marL="182562" algn="ctr">
              <a:defRPr/>
            </a:pPr>
            <a:r>
              <a:rPr lang="en-GB" sz="2800" dirty="0">
                <a:solidFill>
                  <a:schemeClr val="bg1"/>
                </a:solidFill>
                <a:latin typeface="Comic Sans MS" panose="030F0702030302020204" pitchFamily="66" charset="0"/>
              </a:rPr>
              <a:t>How you can help:</a:t>
            </a:r>
          </a:p>
          <a:p>
            <a:pPr marL="182562" algn="ctr">
              <a:defRPr/>
            </a:pPr>
            <a:endParaRPr lang="en-GB" sz="2800" dirty="0">
              <a:solidFill>
                <a:schemeClr val="bg1"/>
              </a:solidFill>
              <a:latin typeface="Comic Sans MS" panose="030F0702030302020204" pitchFamily="66" charset="0"/>
            </a:endParaRP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sp>
        <p:nvSpPr>
          <p:cNvPr id="8" name="Rectangle 3"/>
          <p:cNvSpPr>
            <a:spLocks noChangeArrowheads="1"/>
          </p:cNvSpPr>
          <p:nvPr/>
        </p:nvSpPr>
        <p:spPr bwMode="auto">
          <a:xfrm>
            <a:off x="546142" y="3470502"/>
            <a:ext cx="75550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571500" indent="-571500">
              <a:lnSpc>
                <a:spcPct val="100000"/>
              </a:lnSpc>
              <a:spcBef>
                <a:spcPct val="0"/>
              </a:spcBef>
              <a:buFont typeface="Wingdings" panose="05000000000000000000" pitchFamily="2" charset="2"/>
              <a:buChar char="v"/>
            </a:pPr>
            <a:endParaRPr lang="en-GB" altLang="en-US" sz="3600" b="1" dirty="0">
              <a:solidFill>
                <a:schemeClr val="bg1"/>
              </a:solidFill>
              <a:latin typeface="Comic Sans MS" panose="030F0702030302020204" pitchFamily="66" charset="0"/>
            </a:endParaRPr>
          </a:p>
        </p:txBody>
      </p:sp>
      <p:sp>
        <p:nvSpPr>
          <p:cNvPr id="10" name="Rectangle 3"/>
          <p:cNvSpPr>
            <a:spLocks noChangeArrowheads="1"/>
          </p:cNvSpPr>
          <p:nvPr/>
        </p:nvSpPr>
        <p:spPr bwMode="auto">
          <a:xfrm>
            <a:off x="476581" y="4512279"/>
            <a:ext cx="75550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None/>
            </a:pPr>
            <a:endParaRPr lang="en-GB" altLang="en-US" sz="3600" b="1" dirty="0">
              <a:solidFill>
                <a:schemeClr val="bg1"/>
              </a:solidFill>
              <a:latin typeface="Comic Sans MS" panose="030F0702030302020204" pitchFamily="66" charset="0"/>
            </a:endParaRPr>
          </a:p>
        </p:txBody>
      </p:sp>
      <p:pic>
        <p:nvPicPr>
          <p:cNvPr id="2050" name="Picture 2" descr="Image result for breakfast clipar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9480" y="2760834"/>
            <a:ext cx="1971298" cy="141933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A883BA3-95B3-4C68-8438-05B80C921C93}"/>
              </a:ext>
            </a:extLst>
          </p:cNvPr>
          <p:cNvPicPr>
            <a:picLocks noChangeAspect="1"/>
          </p:cNvPicPr>
          <p:nvPr/>
        </p:nvPicPr>
        <p:blipFill>
          <a:blip r:embed="rId6"/>
          <a:stretch>
            <a:fillRect/>
          </a:stretch>
        </p:blipFill>
        <p:spPr>
          <a:xfrm>
            <a:off x="2303543" y="4273945"/>
            <a:ext cx="2268457" cy="1509555"/>
          </a:xfrm>
          <a:prstGeom prst="rect">
            <a:avLst/>
          </a:prstGeom>
        </p:spPr>
      </p:pic>
      <p:pic>
        <p:nvPicPr>
          <p:cNvPr id="4" name="Picture 3">
            <a:extLst>
              <a:ext uri="{FF2B5EF4-FFF2-40B4-BE49-F238E27FC236}">
                <a16:creationId xmlns:a16="http://schemas.microsoft.com/office/drawing/2014/main" id="{DDC66FE7-A97B-4FDD-BBCB-C570B18AE574}"/>
              </a:ext>
            </a:extLst>
          </p:cNvPr>
          <p:cNvPicPr>
            <a:picLocks noChangeAspect="1"/>
          </p:cNvPicPr>
          <p:nvPr/>
        </p:nvPicPr>
        <p:blipFill>
          <a:blip r:embed="rId7"/>
          <a:stretch>
            <a:fillRect/>
          </a:stretch>
        </p:blipFill>
        <p:spPr>
          <a:xfrm>
            <a:off x="711787" y="2537102"/>
            <a:ext cx="1343486" cy="2018900"/>
          </a:xfrm>
          <a:prstGeom prst="rect">
            <a:avLst/>
          </a:prstGeom>
        </p:spPr>
      </p:pic>
      <p:pic>
        <p:nvPicPr>
          <p:cNvPr id="5" name="Picture 4">
            <a:extLst>
              <a:ext uri="{FF2B5EF4-FFF2-40B4-BE49-F238E27FC236}">
                <a16:creationId xmlns:a16="http://schemas.microsoft.com/office/drawing/2014/main" id="{E9E686C2-46EF-4029-B44A-6AF679E79EAC}"/>
              </a:ext>
            </a:extLst>
          </p:cNvPr>
          <p:cNvPicPr>
            <a:picLocks noChangeAspect="1"/>
          </p:cNvPicPr>
          <p:nvPr/>
        </p:nvPicPr>
        <p:blipFill>
          <a:blip r:embed="rId8"/>
          <a:stretch>
            <a:fillRect/>
          </a:stretch>
        </p:blipFill>
        <p:spPr>
          <a:xfrm>
            <a:off x="4802447" y="4273945"/>
            <a:ext cx="2952750" cy="1552575"/>
          </a:xfrm>
          <a:prstGeom prst="rect">
            <a:avLst/>
          </a:prstGeom>
        </p:spPr>
      </p:pic>
    </p:spTree>
    <p:extLst>
      <p:ext uri="{BB962C8B-B14F-4D97-AF65-F5344CB8AC3E}">
        <p14:creationId xmlns:p14="http://schemas.microsoft.com/office/powerpoint/2010/main" val="347715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nodePh="1">
                                  <p:stCondLst>
                                    <p:cond delay="0"/>
                                  </p:stCondLst>
                                  <p:endCondLst>
                                    <p:cond evt="begin" delay="0">
                                      <p:tn val="17"/>
                                    </p:cond>
                                  </p:end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nodePh="1">
                                  <p:stCondLst>
                                    <p:cond delay="0"/>
                                  </p:stCondLst>
                                  <p:endCondLst>
                                    <p:cond evt="begin" delay="0">
                                      <p:tn val="22"/>
                                    </p:cond>
                                  </p:end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Nothing to worry about!</a:t>
            </a:r>
          </a:p>
        </p:txBody>
      </p:sp>
      <p:sp>
        <p:nvSpPr>
          <p:cNvPr id="3" name="Rectangle 2"/>
          <p:cNvSpPr/>
          <p:nvPr/>
        </p:nvSpPr>
        <p:spPr>
          <a:xfrm>
            <a:off x="492943" y="1443841"/>
            <a:ext cx="8093075" cy="2492990"/>
          </a:xfrm>
          <a:prstGeom prst="rect">
            <a:avLst/>
          </a:prstGeom>
        </p:spPr>
        <p:txBody>
          <a:bodyPr wrap="square">
            <a:spAutoFit/>
          </a:bodyPr>
          <a:lstStyle/>
          <a:p>
            <a:pPr marL="182562" algn="ctr">
              <a:defRPr/>
            </a:pPr>
            <a:r>
              <a:rPr lang="en-GB" sz="2800" dirty="0">
                <a:solidFill>
                  <a:schemeClr val="bg1"/>
                </a:solidFill>
                <a:latin typeface="Comic Sans MS" panose="030F0702030302020204" pitchFamily="66" charset="0"/>
              </a:rPr>
              <a:t>First of all, it is really important that the children feel calm and relaxed about their SATs. All we want to see is for children to do their best and they won’t do their best if they are feeling worried!</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14338" name="Picture 2" descr="Image result for chill out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3789040"/>
            <a:ext cx="2160240" cy="2160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52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3"/>
          <p:cNvSpPr>
            <a:spLocks noChangeArrowheads="1"/>
          </p:cNvSpPr>
          <p:nvPr/>
        </p:nvSpPr>
        <p:spPr bwMode="auto">
          <a:xfrm>
            <a:off x="407988" y="401638"/>
            <a:ext cx="809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600" b="1" dirty="0">
                <a:solidFill>
                  <a:schemeClr val="bg1"/>
                </a:solidFill>
                <a:latin typeface="Comic Sans MS" panose="030F0702030302020204" pitchFamily="66" charset="0"/>
              </a:rPr>
              <a:t>Attendance </a:t>
            </a:r>
          </a:p>
        </p:txBody>
      </p:sp>
      <p:sp>
        <p:nvSpPr>
          <p:cNvPr id="3" name="Rectangle 2"/>
          <p:cNvSpPr/>
          <p:nvPr/>
        </p:nvSpPr>
        <p:spPr>
          <a:xfrm>
            <a:off x="492943" y="1443841"/>
            <a:ext cx="8093075" cy="1200329"/>
          </a:xfrm>
          <a:prstGeom prst="rect">
            <a:avLst/>
          </a:prstGeom>
        </p:spPr>
        <p:txBody>
          <a:bodyPr wrap="square">
            <a:spAutoFit/>
          </a:bodyPr>
          <a:lstStyle/>
          <a:p>
            <a:pPr marL="182562" algn="ctr">
              <a:defRPr/>
            </a:pPr>
            <a:r>
              <a:rPr lang="en-GB" sz="2800" dirty="0">
                <a:solidFill>
                  <a:schemeClr val="bg1"/>
                </a:solidFill>
                <a:latin typeface="Comic Sans MS" panose="030F0702030302020204" pitchFamily="66" charset="0"/>
              </a:rPr>
              <a:t>Make sure your child has the best possible attendance in school.</a:t>
            </a:r>
          </a:p>
          <a:p>
            <a:pPr marL="719138" indent="-177800">
              <a:buFont typeface="Courier New" panose="02070309020205020404" pitchFamily="49" charset="0"/>
              <a:buChar char="o"/>
              <a:defRPr/>
            </a:pPr>
            <a:endParaRPr lang="en-GB" sz="1600" dirty="0">
              <a:solidFill>
                <a:schemeClr val="bg2">
                  <a:lumMod val="10000"/>
                </a:schemeClr>
              </a:solidFill>
              <a:latin typeface="BPreplay" panose="02000503000000020004" pitchFamily="50" charset="0"/>
            </a:endParaRPr>
          </a:p>
        </p:txBody>
      </p:sp>
      <p:pic>
        <p:nvPicPr>
          <p:cNvPr id="15362" name="Picture 2" descr="Image result for attendan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8250" y="2420888"/>
            <a:ext cx="6677025" cy="3648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781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clipartpanda.com/school-chalkboard-backgrounds-for-powerpoint-blackboard-clipart-4cbMdrnc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4001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1080919"/>
            <a:ext cx="7044243" cy="4696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382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427</TotalTime>
  <Words>1341</Words>
  <Application>Microsoft Office PowerPoint</Application>
  <PresentationFormat>On-screen Show (4:3)</PresentationFormat>
  <Paragraphs>154</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BPreplay</vt:lpstr>
      <vt:lpstr>Calibri</vt:lpstr>
      <vt:lpstr>Comic Sans MS</vt:lpstr>
      <vt:lpstr>Courier New</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Sharon Coles</cp:lastModifiedBy>
  <cp:revision>32</cp:revision>
  <cp:lastPrinted>2017-01-19T08:17:31Z</cp:lastPrinted>
  <dcterms:created xsi:type="dcterms:W3CDTF">2016-01-10T16:43:43Z</dcterms:created>
  <dcterms:modified xsi:type="dcterms:W3CDTF">2023-04-19T14:14:09Z</dcterms:modified>
</cp:coreProperties>
</file>